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7" r:id="rId1"/>
  </p:sldMasterIdLst>
  <p:sldIdLst>
    <p:sldId id="256" r:id="rId2"/>
    <p:sldId id="274" r:id="rId3"/>
    <p:sldId id="275" r:id="rId4"/>
    <p:sldId id="273" r:id="rId5"/>
    <p:sldId id="276" r:id="rId6"/>
    <p:sldId id="277" r:id="rId7"/>
    <p:sldId id="278" r:id="rId8"/>
    <p:sldId id="279" r:id="rId9"/>
    <p:sldId id="280" r:id="rId10"/>
    <p:sldId id="281" r:id="rId11"/>
    <p:sldId id="282" r:id="rId12"/>
    <p:sldId id="283" r:id="rId13"/>
    <p:sldId id="285" r:id="rId14"/>
    <p:sldId id="28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929292"/>
    <a:srgbClr val="000000"/>
    <a:srgbClr val="6363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9"/>
    <p:restoredTop sz="96327"/>
  </p:normalViewPr>
  <p:slideViewPr>
    <p:cSldViewPr snapToGrid="0" snapToObjects="1">
      <p:cViewPr>
        <p:scale>
          <a:sx n="136" d="100"/>
          <a:sy n="136" d="100"/>
        </p:scale>
        <p:origin x="272" y="8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8/9/21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5451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8/9/21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6988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8/9/21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0085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8/9/21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57264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8/9/21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0228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8/9/21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54320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8/9/21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0111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8/9/21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2589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smtClean="0"/>
              <a:pPr/>
              <a:t>8/9/21</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842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8/9/21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804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8/9/21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7330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pPr/>
              <a:t>8/9/21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68419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8/9/21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6027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8/9/21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8311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8/9/21</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20341693"/>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2C750-A30B-F740-AA95-9223E888C674}"/>
              </a:ext>
            </a:extLst>
          </p:cNvPr>
          <p:cNvSpPr>
            <a:spLocks noGrp="1"/>
          </p:cNvSpPr>
          <p:nvPr>
            <p:ph type="ctrTitle"/>
          </p:nvPr>
        </p:nvSpPr>
        <p:spPr/>
        <p:txBody>
          <a:bodyPr/>
          <a:lstStyle/>
          <a:p>
            <a:r>
              <a:rPr lang="en-US" dirty="0"/>
              <a:t>APEX UX Review – Pt. 5</a:t>
            </a:r>
          </a:p>
        </p:txBody>
      </p:sp>
      <p:sp>
        <p:nvSpPr>
          <p:cNvPr id="3" name="Subtitle 2">
            <a:extLst>
              <a:ext uri="{FF2B5EF4-FFF2-40B4-BE49-F238E27FC236}">
                <a16:creationId xmlns:a16="http://schemas.microsoft.com/office/drawing/2014/main" id="{D17BE88B-BCA5-B64F-8B3D-81B91AF6814C}"/>
              </a:ext>
            </a:extLst>
          </p:cNvPr>
          <p:cNvSpPr>
            <a:spLocks noGrp="1"/>
          </p:cNvSpPr>
          <p:nvPr>
            <p:ph type="subTitle" idx="1"/>
          </p:nvPr>
        </p:nvSpPr>
        <p:spPr/>
        <p:txBody>
          <a:bodyPr/>
          <a:lstStyle/>
          <a:p>
            <a:r>
              <a:rPr lang="en-US" dirty="0"/>
              <a:t>By Jodi Kuehn (Keen Eye Design)</a:t>
            </a:r>
          </a:p>
        </p:txBody>
      </p:sp>
    </p:spTree>
    <p:extLst>
      <p:ext uri="{BB962C8B-B14F-4D97-AF65-F5344CB8AC3E}">
        <p14:creationId xmlns:p14="http://schemas.microsoft.com/office/powerpoint/2010/main" val="2882271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Agent Services: </a:t>
            </a:r>
            <a:br>
              <a:rPr lang="en-US" sz="3200" dirty="0"/>
            </a:br>
            <a:r>
              <a:rPr lang="en-US" sz="2800" dirty="0"/>
              <a:t>Revisited</a:t>
            </a:r>
          </a:p>
        </p:txBody>
      </p:sp>
      <p:sp>
        <p:nvSpPr>
          <p:cNvPr id="9" name="TextBox 8">
            <a:extLst>
              <a:ext uri="{FF2B5EF4-FFF2-40B4-BE49-F238E27FC236}">
                <a16:creationId xmlns:a16="http://schemas.microsoft.com/office/drawing/2014/main" id="{FFF514DF-9EDE-3044-916A-16B8E9A9B0B1}"/>
              </a:ext>
            </a:extLst>
          </p:cNvPr>
          <p:cNvSpPr txBox="1"/>
          <p:nvPr/>
        </p:nvSpPr>
        <p:spPr>
          <a:xfrm>
            <a:off x="444213" y="1455246"/>
            <a:ext cx="3747051" cy="2862322"/>
          </a:xfrm>
          <a:prstGeom prst="rect">
            <a:avLst/>
          </a:prstGeom>
          <a:noFill/>
        </p:spPr>
        <p:txBody>
          <a:bodyPr wrap="square" rtlCol="0" anchor="t">
            <a:spAutoFit/>
          </a:bodyPr>
          <a:lstStyle/>
          <a:p>
            <a:r>
              <a:rPr lang="en-US" dirty="0"/>
              <a:t>OMG! You’ve been busy!</a:t>
            </a:r>
          </a:p>
          <a:p>
            <a:endParaRPr lang="en-US" dirty="0"/>
          </a:p>
          <a:p>
            <a:r>
              <a:rPr lang="en-US" dirty="0"/>
              <a:t>This is fantastic – you should be proud of all the work you’ve done here! </a:t>
            </a:r>
          </a:p>
          <a:p>
            <a:endParaRPr lang="en-US" dirty="0"/>
          </a:p>
          <a:p>
            <a:r>
              <a:rPr lang="en-US" dirty="0"/>
              <a:t>I love the clear steps and process outline. It makes a lot more sense now – so easy to follow and understand!</a:t>
            </a:r>
          </a:p>
        </p:txBody>
      </p:sp>
      <p:pic>
        <p:nvPicPr>
          <p:cNvPr id="4" name="Picture 3">
            <a:extLst>
              <a:ext uri="{FF2B5EF4-FFF2-40B4-BE49-F238E27FC236}">
                <a16:creationId xmlns:a16="http://schemas.microsoft.com/office/drawing/2014/main" id="{E3CBAC41-D350-D24C-BCB5-A4F29B63D6C9}"/>
              </a:ext>
            </a:extLst>
          </p:cNvPr>
          <p:cNvPicPr>
            <a:picLocks noChangeAspect="1"/>
          </p:cNvPicPr>
          <p:nvPr/>
        </p:nvPicPr>
        <p:blipFill>
          <a:blip r:embed="rId2"/>
          <a:stretch>
            <a:fillRect/>
          </a:stretch>
        </p:blipFill>
        <p:spPr>
          <a:xfrm>
            <a:off x="5763296" y="0"/>
            <a:ext cx="5299364" cy="6858000"/>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EDFF674B-A227-6F49-97E5-338E32E649C2}"/>
              </a:ext>
            </a:extLst>
          </p:cNvPr>
          <p:cNvPicPr>
            <a:picLocks noChangeAspect="1"/>
          </p:cNvPicPr>
          <p:nvPr/>
        </p:nvPicPr>
        <p:blipFill>
          <a:blip r:embed="rId3"/>
          <a:stretch>
            <a:fillRect/>
          </a:stretch>
        </p:blipFill>
        <p:spPr>
          <a:xfrm>
            <a:off x="1357085" y="4530082"/>
            <a:ext cx="1745343" cy="1745343"/>
          </a:xfrm>
          <a:prstGeom prst="rect">
            <a:avLst/>
          </a:prstGeom>
        </p:spPr>
      </p:pic>
    </p:spTree>
    <p:extLst>
      <p:ext uri="{BB962C8B-B14F-4D97-AF65-F5344CB8AC3E}">
        <p14:creationId xmlns:p14="http://schemas.microsoft.com/office/powerpoint/2010/main" val="3037479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733520"/>
          </a:xfrm>
        </p:spPr>
        <p:txBody>
          <a:bodyPr vert="horz" lIns="91440" tIns="45720" rIns="91440" bIns="45720" rtlCol="0" anchor="t">
            <a:normAutofit/>
          </a:bodyPr>
          <a:lstStyle/>
          <a:p>
            <a:r>
              <a:rPr lang="en-US" sz="3200" dirty="0"/>
              <a:t>Agent Services: </a:t>
            </a:r>
            <a:br>
              <a:rPr lang="en-US" sz="3200" dirty="0"/>
            </a:br>
            <a:r>
              <a:rPr lang="en-US" sz="2800" dirty="0"/>
              <a:t>A few minor tweaks</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3"/>
            <a:ext cx="3610953" cy="4393095"/>
          </a:xfrm>
          <a:prstGeom prst="rect">
            <a:avLst/>
          </a:prstGeom>
        </p:spPr>
        <p:txBody>
          <a:bodyPr vert="horz" lIns="91440" tIns="45720" rIns="91440" bIns="45720" rtlCol="0" anchor="t">
            <a:noAutofit/>
          </a:bodyPr>
          <a:lstStyle/>
          <a:p>
            <a:pPr fontAlgn="ctr"/>
            <a:r>
              <a:rPr lang="en-US" sz="1400" dirty="0">
                <a:solidFill>
                  <a:schemeClr val="accent1">
                    <a:lumMod val="60000"/>
                    <a:lumOff val="40000"/>
                  </a:schemeClr>
                </a:solidFill>
              </a:rPr>
              <a:t>Agent Services main page:</a:t>
            </a:r>
          </a:p>
          <a:p>
            <a:pPr marL="342900" indent="-342900" fontAlgn="ctr">
              <a:buFont typeface="+mj-lt"/>
              <a:buAutoNum type="arabicPeriod"/>
            </a:pPr>
            <a:endParaRPr lang="en-US" sz="1400" dirty="0">
              <a:solidFill>
                <a:schemeClr val="accent1">
                  <a:lumMod val="60000"/>
                  <a:lumOff val="40000"/>
                </a:schemeClr>
              </a:solidFill>
            </a:endParaRPr>
          </a:p>
          <a:p>
            <a:pPr marL="342900" indent="-342900" fontAlgn="ctr">
              <a:buFont typeface="+mj-lt"/>
              <a:buAutoNum type="arabicPeriod"/>
            </a:pPr>
            <a:r>
              <a:rPr lang="en-US" sz="1400" dirty="0">
                <a:solidFill>
                  <a:schemeClr val="accent1">
                    <a:lumMod val="60000"/>
                    <a:lumOff val="40000"/>
                  </a:schemeClr>
                </a:solidFill>
              </a:rPr>
              <a:t>I love the number sequences on your LANE pages – so on this intro page, let’s change “Step 1” to “Start Here.” That way the sequencing makes more sense on the following pages.</a:t>
            </a:r>
            <a:br>
              <a:rPr lang="en-US" sz="1400" dirty="0">
                <a:solidFill>
                  <a:schemeClr val="accent1">
                    <a:lumMod val="60000"/>
                    <a:lumOff val="40000"/>
                  </a:schemeClr>
                </a:solidFill>
              </a:rPr>
            </a:br>
            <a:br>
              <a:rPr lang="en-US" sz="1400" dirty="0">
                <a:solidFill>
                  <a:schemeClr val="accent1">
                    <a:lumMod val="60000"/>
                    <a:lumOff val="40000"/>
                  </a:schemeClr>
                </a:solidFill>
              </a:rPr>
            </a:br>
            <a:r>
              <a:rPr lang="en-US" sz="1400" dirty="0">
                <a:solidFill>
                  <a:schemeClr val="accent1">
                    <a:lumMod val="60000"/>
                    <a:lumOff val="40000"/>
                  </a:schemeClr>
                </a:solidFill>
              </a:rPr>
              <a:t>I know you said you can’t change the size of the ”Pick Your Lane” text, but can you change the color? Using orange will help call it out, and differentiate it from the Lanes below. If possible, maybe add a bit more spacing between the “Start Here: Pick Your Lane” text and the Lane headers below.</a:t>
            </a:r>
          </a:p>
          <a:p>
            <a:pPr marL="342900" indent="-342900" fontAlgn="ctr">
              <a:buFont typeface="+mj-lt"/>
              <a:buAutoNum type="arabicPeriod"/>
            </a:pPr>
            <a:endParaRPr lang="en-US" sz="1400" dirty="0">
              <a:solidFill>
                <a:schemeClr val="accent1">
                  <a:lumMod val="40000"/>
                  <a:lumOff val="60000"/>
                </a:schemeClr>
              </a:solidFill>
            </a:endParaRPr>
          </a:p>
          <a:p>
            <a:pPr fontAlgn="ctr"/>
            <a:endParaRPr lang="en-US" sz="1400" dirty="0">
              <a:solidFill>
                <a:schemeClr val="accent1">
                  <a:lumMod val="40000"/>
                  <a:lumOff val="60000"/>
                </a:schemeClr>
              </a:solidFill>
            </a:endParaRPr>
          </a:p>
        </p:txBody>
      </p:sp>
      <p:pic>
        <p:nvPicPr>
          <p:cNvPr id="4" name="Picture 3" descr="Graphical user interface, website&#10;&#10;Description automatically generated">
            <a:extLst>
              <a:ext uri="{FF2B5EF4-FFF2-40B4-BE49-F238E27FC236}">
                <a16:creationId xmlns:a16="http://schemas.microsoft.com/office/drawing/2014/main" id="{C05DEAB3-16F5-F946-BDB1-3A8B49384C6D}"/>
              </a:ext>
            </a:extLst>
          </p:cNvPr>
          <p:cNvPicPr>
            <a:picLocks noChangeAspect="1"/>
          </p:cNvPicPr>
          <p:nvPr/>
        </p:nvPicPr>
        <p:blipFill>
          <a:blip r:embed="rId2"/>
          <a:stretch>
            <a:fillRect/>
          </a:stretch>
        </p:blipFill>
        <p:spPr>
          <a:xfrm>
            <a:off x="4929461" y="507267"/>
            <a:ext cx="6967035" cy="5396669"/>
          </a:xfrm>
          <a:prstGeom prst="rect">
            <a:avLst/>
          </a:prstGeom>
        </p:spPr>
      </p:pic>
      <p:sp>
        <p:nvSpPr>
          <p:cNvPr id="8" name="Oval 7">
            <a:extLst>
              <a:ext uri="{FF2B5EF4-FFF2-40B4-BE49-F238E27FC236}">
                <a16:creationId xmlns:a16="http://schemas.microsoft.com/office/drawing/2014/main" id="{AFFEC422-8CD8-8744-AA98-8595EE4EC5BA}"/>
              </a:ext>
            </a:extLst>
          </p:cNvPr>
          <p:cNvSpPr/>
          <p:nvPr/>
        </p:nvSpPr>
        <p:spPr>
          <a:xfrm>
            <a:off x="6437048" y="2845894"/>
            <a:ext cx="474617" cy="4473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1</a:t>
            </a:r>
          </a:p>
        </p:txBody>
      </p:sp>
    </p:spTree>
    <p:extLst>
      <p:ext uri="{BB962C8B-B14F-4D97-AF65-F5344CB8AC3E}">
        <p14:creationId xmlns:p14="http://schemas.microsoft.com/office/powerpoint/2010/main" val="1991823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262065"/>
          </a:xfrm>
        </p:spPr>
        <p:txBody>
          <a:bodyPr vert="horz" lIns="91440" tIns="45720" rIns="91440" bIns="45720" rtlCol="0" anchor="t">
            <a:normAutofit/>
          </a:bodyPr>
          <a:lstStyle/>
          <a:p>
            <a:r>
              <a:rPr lang="en-US" sz="3200" dirty="0"/>
              <a:t>Business in a Box: </a:t>
            </a:r>
            <a:br>
              <a:rPr lang="en-US" sz="3200" dirty="0"/>
            </a:br>
            <a:r>
              <a:rPr lang="en-US" sz="2800" dirty="0"/>
              <a:t>A few minor tweaks</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3"/>
            <a:ext cx="3665874" cy="4393095"/>
          </a:xfrm>
          <a:prstGeom prst="rect">
            <a:avLst/>
          </a:prstGeom>
        </p:spPr>
        <p:txBody>
          <a:bodyPr vert="horz" lIns="91440" tIns="45720" rIns="91440" bIns="45720" rtlCol="0" anchor="t">
            <a:noAutofit/>
          </a:bodyPr>
          <a:lstStyle/>
          <a:p>
            <a:pPr marL="342900" indent="-342900" fontAlgn="ctr">
              <a:buFont typeface="+mj-lt"/>
              <a:buAutoNum type="arabicPeriod"/>
            </a:pPr>
            <a:r>
              <a:rPr lang="en-US" sz="1400" dirty="0">
                <a:solidFill>
                  <a:srgbClr val="FF0000"/>
                </a:solidFill>
              </a:rPr>
              <a:t>Of late the agent often came to the client’s home to take an application. </a:t>
            </a:r>
            <a:r>
              <a:rPr lang="en-US" sz="1400" dirty="0"/>
              <a:t>Today</a:t>
            </a:r>
            <a:r>
              <a:rPr lang="en-US" sz="1400" dirty="0">
                <a:solidFill>
                  <a:srgbClr val="FF0000"/>
                </a:solidFill>
              </a:rPr>
              <a:t>,</a:t>
            </a:r>
            <a:r>
              <a:rPr lang="en-US" sz="1400" dirty="0"/>
              <a:t> sales are conducted…</a:t>
            </a:r>
            <a:br>
              <a:rPr lang="en-US" sz="1600" dirty="0"/>
            </a:br>
            <a:br>
              <a:rPr lang="en-US" sz="1600" dirty="0"/>
            </a:br>
            <a:r>
              <a:rPr lang="en-US" sz="1400" dirty="0">
                <a:solidFill>
                  <a:schemeClr val="accent1">
                    <a:lumMod val="60000"/>
                    <a:lumOff val="40000"/>
                  </a:schemeClr>
                </a:solidFill>
              </a:rPr>
              <a:t>Rewrite:</a:t>
            </a:r>
            <a:br>
              <a:rPr lang="en-US" sz="1400" dirty="0">
                <a:solidFill>
                  <a:schemeClr val="accent1">
                    <a:lumMod val="60000"/>
                    <a:lumOff val="40000"/>
                  </a:schemeClr>
                </a:solidFill>
              </a:rPr>
            </a:br>
            <a:r>
              <a:rPr lang="en-US" sz="1400" dirty="0">
                <a:solidFill>
                  <a:schemeClr val="accent1">
                    <a:lumMod val="60000"/>
                    <a:lumOff val="40000"/>
                  </a:schemeClr>
                </a:solidFill>
              </a:rPr>
              <a:t>Nor are agents going to the client’s home to take an application. Today, sale are conducted…</a:t>
            </a:r>
          </a:p>
          <a:p>
            <a:pPr marL="342900" indent="-342900" fontAlgn="ctr">
              <a:buFont typeface="+mj-lt"/>
              <a:buAutoNum type="arabicPeriod"/>
            </a:pPr>
            <a:endParaRPr lang="en-US" sz="1400" dirty="0">
              <a:solidFill>
                <a:schemeClr val="accent1">
                  <a:lumMod val="40000"/>
                  <a:lumOff val="60000"/>
                </a:schemeClr>
              </a:solidFill>
            </a:endParaRPr>
          </a:p>
          <a:p>
            <a:pPr fontAlgn="ctr"/>
            <a:endParaRPr lang="en-US" sz="1400" dirty="0">
              <a:solidFill>
                <a:schemeClr val="accent1">
                  <a:lumMod val="40000"/>
                  <a:lumOff val="60000"/>
                </a:schemeClr>
              </a:solidFill>
            </a:endParaRPr>
          </a:p>
        </p:txBody>
      </p:sp>
      <p:pic>
        <p:nvPicPr>
          <p:cNvPr id="12" name="Picture 11" descr="Graphical user interface, application&#10;&#10;Description automatically generated">
            <a:extLst>
              <a:ext uri="{FF2B5EF4-FFF2-40B4-BE49-F238E27FC236}">
                <a16:creationId xmlns:a16="http://schemas.microsoft.com/office/drawing/2014/main" id="{87B56CAA-8D8C-7343-9FF4-135E433F970D}"/>
              </a:ext>
            </a:extLst>
          </p:cNvPr>
          <p:cNvPicPr>
            <a:picLocks noChangeAspect="1"/>
          </p:cNvPicPr>
          <p:nvPr/>
        </p:nvPicPr>
        <p:blipFill rotWithShape="1">
          <a:blip r:embed="rId2"/>
          <a:srcRect t="1" b="69196"/>
          <a:stretch/>
        </p:blipFill>
        <p:spPr>
          <a:xfrm>
            <a:off x="4640053" y="0"/>
            <a:ext cx="7551947" cy="6857999"/>
          </a:xfrm>
          <a:prstGeom prst="rect">
            <a:avLst/>
          </a:prstGeom>
        </p:spPr>
      </p:pic>
      <p:sp>
        <p:nvSpPr>
          <p:cNvPr id="8" name="Oval 7">
            <a:extLst>
              <a:ext uri="{FF2B5EF4-FFF2-40B4-BE49-F238E27FC236}">
                <a16:creationId xmlns:a16="http://schemas.microsoft.com/office/drawing/2014/main" id="{AFFEC422-8CD8-8744-AA98-8595EE4EC5BA}"/>
              </a:ext>
            </a:extLst>
          </p:cNvPr>
          <p:cNvSpPr/>
          <p:nvPr/>
        </p:nvSpPr>
        <p:spPr>
          <a:xfrm>
            <a:off x="5864342" y="2610569"/>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1</a:t>
            </a:r>
          </a:p>
        </p:txBody>
      </p:sp>
    </p:spTree>
    <p:extLst>
      <p:ext uri="{BB962C8B-B14F-4D97-AF65-F5344CB8AC3E}">
        <p14:creationId xmlns:p14="http://schemas.microsoft.com/office/powerpoint/2010/main" val="3073481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262065"/>
          </a:xfrm>
        </p:spPr>
        <p:txBody>
          <a:bodyPr vert="horz" lIns="91440" tIns="45720" rIns="91440" bIns="45720" rtlCol="0" anchor="t">
            <a:normAutofit/>
          </a:bodyPr>
          <a:lstStyle/>
          <a:p>
            <a:r>
              <a:rPr lang="en-US" sz="3200" dirty="0"/>
              <a:t>Business in a Box:</a:t>
            </a:r>
            <a:br>
              <a:rPr lang="en-US" sz="3200" dirty="0"/>
            </a:br>
            <a:r>
              <a:rPr lang="en-US" sz="2800" dirty="0"/>
              <a:t>A few minor tweaks</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3"/>
            <a:ext cx="3665874" cy="4393095"/>
          </a:xfrm>
          <a:prstGeom prst="rect">
            <a:avLst/>
          </a:prstGeom>
        </p:spPr>
        <p:txBody>
          <a:bodyPr vert="horz" lIns="91440" tIns="45720" rIns="91440" bIns="45720" rtlCol="0" anchor="t">
            <a:noAutofit/>
          </a:bodyPr>
          <a:lstStyle/>
          <a:p>
            <a:pPr marL="342900" indent="-342900" fontAlgn="ctr">
              <a:buFont typeface="+mj-lt"/>
              <a:buAutoNum type="arabicPeriod" startAt="2"/>
            </a:pPr>
            <a:r>
              <a:rPr lang="en-US" sz="1400" dirty="0"/>
              <a:t>Do you want to say, “I am glad I did”</a:t>
            </a:r>
            <a:r>
              <a:rPr lang="en-US" sz="1400" dirty="0">
                <a:solidFill>
                  <a:srgbClr val="FF0000"/>
                </a:solidFill>
              </a:rPr>
              <a:t>,</a:t>
            </a:r>
            <a:r>
              <a:rPr lang="en-US" sz="1400" dirty="0"/>
              <a:t> instead of “I missed that one!” The Business in a Box product is for the technology</a:t>
            </a:r>
            <a:r>
              <a:rPr lang="en-US" sz="1400" dirty="0">
                <a:solidFill>
                  <a:srgbClr val="FF0000"/>
                </a:solidFill>
              </a:rPr>
              <a:t>-</a:t>
            </a:r>
            <a:r>
              <a:rPr lang="en-US" sz="1400" dirty="0"/>
              <a:t>minded agent who is </a:t>
            </a:r>
            <a:r>
              <a:rPr lang="en-US" sz="1400" dirty="0">
                <a:solidFill>
                  <a:srgbClr val="FF0000"/>
                </a:solidFill>
              </a:rPr>
              <a:t>knowable</a:t>
            </a:r>
            <a:r>
              <a:rPr lang="en-US" sz="1400" dirty="0"/>
              <a:t> of the changing future and desires to be relevant. </a:t>
            </a:r>
            <a:r>
              <a:rPr lang="en-US" sz="1400" dirty="0">
                <a:solidFill>
                  <a:srgbClr val="FF0000"/>
                </a:solidFill>
              </a:rPr>
              <a:t>An agent who does not have a professional email and a website will greatly benefit.</a:t>
            </a:r>
            <a:br>
              <a:rPr lang="en-US" sz="1400" dirty="0">
                <a:solidFill>
                  <a:schemeClr val="accent1">
                    <a:lumMod val="40000"/>
                    <a:lumOff val="60000"/>
                  </a:schemeClr>
                </a:solidFill>
              </a:rPr>
            </a:br>
            <a:br>
              <a:rPr lang="en-US" sz="1600" dirty="0"/>
            </a:br>
            <a:r>
              <a:rPr lang="en-US" sz="1400" dirty="0">
                <a:solidFill>
                  <a:schemeClr val="accent1">
                    <a:lumMod val="60000"/>
                    <a:lumOff val="40000"/>
                  </a:schemeClr>
                </a:solidFill>
              </a:rPr>
              <a:t>Rewrite:</a:t>
            </a:r>
            <a:br>
              <a:rPr lang="en-US" sz="1400" dirty="0">
                <a:solidFill>
                  <a:schemeClr val="accent1">
                    <a:lumMod val="60000"/>
                    <a:lumOff val="40000"/>
                  </a:schemeClr>
                </a:solidFill>
              </a:rPr>
            </a:br>
            <a:r>
              <a:rPr lang="en-US" sz="1400" dirty="0">
                <a:solidFill>
                  <a:schemeClr val="accent1">
                    <a:lumMod val="60000"/>
                    <a:lumOff val="40000"/>
                  </a:schemeClr>
                </a:solidFill>
              </a:rPr>
              <a:t>Do you want to say, “I am glad I did,” instead of “I missed that one!” The Business in a Box product is for the technology-minded agent who is knowledgeable of the changing future and desires to be relevant. This service is best for agents who do not already have a professional website and email.</a:t>
            </a:r>
          </a:p>
          <a:p>
            <a:pPr fontAlgn="ctr"/>
            <a:endParaRPr lang="en-US" sz="1400" dirty="0">
              <a:solidFill>
                <a:schemeClr val="accent1">
                  <a:lumMod val="60000"/>
                  <a:lumOff val="40000"/>
                </a:schemeClr>
              </a:solidFill>
            </a:endParaRPr>
          </a:p>
          <a:p>
            <a:pPr fontAlgn="ctr"/>
            <a:endParaRPr lang="en-US" sz="1400" dirty="0">
              <a:solidFill>
                <a:schemeClr val="accent1">
                  <a:lumMod val="40000"/>
                  <a:lumOff val="60000"/>
                </a:schemeClr>
              </a:solidFill>
            </a:endParaRPr>
          </a:p>
        </p:txBody>
      </p:sp>
      <p:pic>
        <p:nvPicPr>
          <p:cNvPr id="12" name="Picture 11" descr="Graphical user interface, application&#10;&#10;Description automatically generated">
            <a:extLst>
              <a:ext uri="{FF2B5EF4-FFF2-40B4-BE49-F238E27FC236}">
                <a16:creationId xmlns:a16="http://schemas.microsoft.com/office/drawing/2014/main" id="{87B56CAA-8D8C-7343-9FF4-135E433F970D}"/>
              </a:ext>
            </a:extLst>
          </p:cNvPr>
          <p:cNvPicPr>
            <a:picLocks noChangeAspect="1"/>
          </p:cNvPicPr>
          <p:nvPr/>
        </p:nvPicPr>
        <p:blipFill rotWithShape="1">
          <a:blip r:embed="rId2"/>
          <a:srcRect t="1" b="69196"/>
          <a:stretch/>
        </p:blipFill>
        <p:spPr>
          <a:xfrm>
            <a:off x="4640053" y="0"/>
            <a:ext cx="7551947" cy="6857999"/>
          </a:xfrm>
          <a:prstGeom prst="rect">
            <a:avLst/>
          </a:prstGeom>
        </p:spPr>
      </p:pic>
      <p:sp>
        <p:nvSpPr>
          <p:cNvPr id="8" name="Oval 7">
            <a:extLst>
              <a:ext uri="{FF2B5EF4-FFF2-40B4-BE49-F238E27FC236}">
                <a16:creationId xmlns:a16="http://schemas.microsoft.com/office/drawing/2014/main" id="{AFFEC422-8CD8-8744-AA98-8595EE4EC5BA}"/>
              </a:ext>
            </a:extLst>
          </p:cNvPr>
          <p:cNvSpPr/>
          <p:nvPr/>
        </p:nvSpPr>
        <p:spPr>
          <a:xfrm>
            <a:off x="4750079" y="3145540"/>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2</a:t>
            </a:r>
          </a:p>
        </p:txBody>
      </p:sp>
    </p:spTree>
    <p:extLst>
      <p:ext uri="{BB962C8B-B14F-4D97-AF65-F5344CB8AC3E}">
        <p14:creationId xmlns:p14="http://schemas.microsoft.com/office/powerpoint/2010/main" val="1552187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262065"/>
          </a:xfrm>
        </p:spPr>
        <p:txBody>
          <a:bodyPr vert="horz" lIns="91440" tIns="45720" rIns="91440" bIns="45720" rtlCol="0" anchor="t">
            <a:normAutofit/>
          </a:bodyPr>
          <a:lstStyle/>
          <a:p>
            <a:r>
              <a:rPr lang="en-US" sz="3200" dirty="0"/>
              <a:t>Business in a Box:</a:t>
            </a:r>
            <a:br>
              <a:rPr lang="en-US" sz="3200" dirty="0"/>
            </a:br>
            <a:r>
              <a:rPr lang="en-US" sz="2800" dirty="0"/>
              <a:t>A few minor tweaks</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3"/>
            <a:ext cx="3665874" cy="4393095"/>
          </a:xfrm>
          <a:prstGeom prst="rect">
            <a:avLst/>
          </a:prstGeom>
        </p:spPr>
        <p:txBody>
          <a:bodyPr vert="horz" lIns="91440" tIns="45720" rIns="91440" bIns="45720" rtlCol="0" anchor="t">
            <a:noAutofit/>
          </a:bodyPr>
          <a:lstStyle/>
          <a:p>
            <a:pPr fontAlgn="ctr"/>
            <a:endParaRPr lang="en-US" sz="1400" dirty="0">
              <a:solidFill>
                <a:schemeClr val="accent1">
                  <a:lumMod val="40000"/>
                  <a:lumOff val="60000"/>
                </a:schemeClr>
              </a:solidFill>
            </a:endParaRPr>
          </a:p>
        </p:txBody>
      </p:sp>
      <p:pic>
        <p:nvPicPr>
          <p:cNvPr id="12" name="Picture 11" descr="Graphical user interface, application&#10;&#10;Description automatically generated">
            <a:extLst>
              <a:ext uri="{FF2B5EF4-FFF2-40B4-BE49-F238E27FC236}">
                <a16:creationId xmlns:a16="http://schemas.microsoft.com/office/drawing/2014/main" id="{87B56CAA-8D8C-7343-9FF4-135E433F970D}"/>
              </a:ext>
            </a:extLst>
          </p:cNvPr>
          <p:cNvPicPr>
            <a:picLocks noChangeAspect="1"/>
          </p:cNvPicPr>
          <p:nvPr/>
        </p:nvPicPr>
        <p:blipFill rotWithShape="1">
          <a:blip r:embed="rId2"/>
          <a:srcRect l="40" t="31563" r="-40" b="37634"/>
          <a:stretch/>
        </p:blipFill>
        <p:spPr>
          <a:xfrm>
            <a:off x="4640053" y="0"/>
            <a:ext cx="7551947" cy="6857999"/>
          </a:xfrm>
          <a:prstGeom prst="rect">
            <a:avLst/>
          </a:prstGeom>
        </p:spPr>
      </p:pic>
      <p:sp>
        <p:nvSpPr>
          <p:cNvPr id="8" name="Oval 7">
            <a:extLst>
              <a:ext uri="{FF2B5EF4-FFF2-40B4-BE49-F238E27FC236}">
                <a16:creationId xmlns:a16="http://schemas.microsoft.com/office/drawing/2014/main" id="{AFFEC422-8CD8-8744-AA98-8595EE4EC5BA}"/>
              </a:ext>
            </a:extLst>
          </p:cNvPr>
          <p:cNvSpPr/>
          <p:nvPr/>
        </p:nvSpPr>
        <p:spPr>
          <a:xfrm>
            <a:off x="4750079" y="3287269"/>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3</a:t>
            </a:r>
          </a:p>
        </p:txBody>
      </p:sp>
      <p:sp>
        <p:nvSpPr>
          <p:cNvPr id="10" name="TextBox 9">
            <a:extLst>
              <a:ext uri="{FF2B5EF4-FFF2-40B4-BE49-F238E27FC236}">
                <a16:creationId xmlns:a16="http://schemas.microsoft.com/office/drawing/2014/main" id="{5943D3A5-8AC0-0F45-8046-2C1029D2D9AD}"/>
              </a:ext>
            </a:extLst>
          </p:cNvPr>
          <p:cNvSpPr txBox="1"/>
          <p:nvPr/>
        </p:nvSpPr>
        <p:spPr>
          <a:xfrm>
            <a:off x="441165" y="1897753"/>
            <a:ext cx="3665874" cy="4393095"/>
          </a:xfrm>
          <a:prstGeom prst="rect">
            <a:avLst/>
          </a:prstGeom>
        </p:spPr>
        <p:txBody>
          <a:bodyPr vert="horz" lIns="91440" tIns="45720" rIns="91440" bIns="45720" rtlCol="0" anchor="t">
            <a:noAutofit/>
          </a:bodyPr>
          <a:lstStyle/>
          <a:p>
            <a:pPr marL="342900" indent="-342900" fontAlgn="ctr">
              <a:buFont typeface="+mj-lt"/>
              <a:buAutoNum type="arabicPeriod" startAt="3"/>
            </a:pPr>
            <a:r>
              <a:rPr lang="en-US" sz="1400" dirty="0"/>
              <a:t>Add:  </a:t>
            </a:r>
            <a:r>
              <a:rPr lang="en-US" sz="1400" dirty="0">
                <a:solidFill>
                  <a:schemeClr val="accent1">
                    <a:lumMod val="60000"/>
                    <a:lumOff val="40000"/>
                  </a:schemeClr>
                </a:solidFill>
              </a:rPr>
              <a:t>Step 5: Marketing</a:t>
            </a:r>
          </a:p>
          <a:p>
            <a:pPr marL="342900" indent="-342900" fontAlgn="ctr">
              <a:buFont typeface="+mj-lt"/>
              <a:buAutoNum type="arabicPeriod" startAt="3"/>
            </a:pPr>
            <a:endParaRPr lang="en-US" sz="1400" dirty="0">
              <a:solidFill>
                <a:schemeClr val="accent1">
                  <a:lumMod val="40000"/>
                  <a:lumOff val="60000"/>
                </a:schemeClr>
              </a:solidFill>
            </a:endParaRPr>
          </a:p>
          <a:p>
            <a:pPr marL="342900" indent="-342900" fontAlgn="ctr">
              <a:buFont typeface="+mj-lt"/>
              <a:buAutoNum type="arabicPeriod" startAt="3"/>
            </a:pPr>
            <a:r>
              <a:rPr lang="en-US" sz="1400" dirty="0"/>
              <a:t>Change: </a:t>
            </a:r>
            <a:r>
              <a:rPr lang="en-US" sz="1400" dirty="0">
                <a:solidFill>
                  <a:schemeClr val="accent1">
                    <a:lumMod val="60000"/>
                    <a:lumOff val="40000"/>
                  </a:schemeClr>
                </a:solidFill>
              </a:rPr>
              <a:t>Step 6: What’s next?</a:t>
            </a:r>
          </a:p>
          <a:p>
            <a:pPr marL="342900" indent="-342900" fontAlgn="ctr">
              <a:buFont typeface="+mj-lt"/>
              <a:buAutoNum type="arabicPeriod" startAt="3"/>
            </a:pPr>
            <a:endParaRPr lang="en-US" sz="1400" dirty="0">
              <a:solidFill>
                <a:schemeClr val="accent1">
                  <a:lumMod val="40000"/>
                  <a:lumOff val="60000"/>
                </a:schemeClr>
              </a:solidFill>
            </a:endParaRPr>
          </a:p>
          <a:p>
            <a:pPr marL="342900" indent="-342900" fontAlgn="ctr">
              <a:buFont typeface="+mj-lt"/>
              <a:buAutoNum type="arabicPeriod" startAt="3"/>
            </a:pPr>
            <a:r>
              <a:rPr lang="en-US" sz="1400" dirty="0"/>
              <a:t>Be consistent: </a:t>
            </a:r>
            <a:r>
              <a:rPr lang="en-US" sz="1400" dirty="0">
                <a:solidFill>
                  <a:schemeClr val="accent1">
                    <a:lumMod val="60000"/>
                    <a:lumOff val="40000"/>
                  </a:schemeClr>
                </a:solidFill>
              </a:rPr>
              <a:t>Either capitalize One, Two, and Four, or make “three” lowercase to match the others.</a:t>
            </a:r>
          </a:p>
        </p:txBody>
      </p:sp>
      <p:sp>
        <p:nvSpPr>
          <p:cNvPr id="11" name="Oval 10">
            <a:extLst>
              <a:ext uri="{FF2B5EF4-FFF2-40B4-BE49-F238E27FC236}">
                <a16:creationId xmlns:a16="http://schemas.microsoft.com/office/drawing/2014/main" id="{F515850C-3A43-C24A-8846-F2A8ABED1F27}"/>
              </a:ext>
            </a:extLst>
          </p:cNvPr>
          <p:cNvSpPr/>
          <p:nvPr/>
        </p:nvSpPr>
        <p:spPr>
          <a:xfrm>
            <a:off x="7221473" y="6025017"/>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4</a:t>
            </a:r>
          </a:p>
        </p:txBody>
      </p:sp>
      <p:sp>
        <p:nvSpPr>
          <p:cNvPr id="13" name="Oval 12">
            <a:extLst>
              <a:ext uri="{FF2B5EF4-FFF2-40B4-BE49-F238E27FC236}">
                <a16:creationId xmlns:a16="http://schemas.microsoft.com/office/drawing/2014/main" id="{34823798-9CBA-3E45-9339-9959242F2ECD}"/>
              </a:ext>
            </a:extLst>
          </p:cNvPr>
          <p:cNvSpPr/>
          <p:nvPr/>
        </p:nvSpPr>
        <p:spPr>
          <a:xfrm>
            <a:off x="10296181" y="2594899"/>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5</a:t>
            </a:r>
          </a:p>
        </p:txBody>
      </p:sp>
    </p:spTree>
    <p:extLst>
      <p:ext uri="{BB962C8B-B14F-4D97-AF65-F5344CB8AC3E}">
        <p14:creationId xmlns:p14="http://schemas.microsoft.com/office/powerpoint/2010/main" val="3462998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262065"/>
          </a:xfrm>
        </p:spPr>
        <p:txBody>
          <a:bodyPr vert="horz" lIns="91440" tIns="45720" rIns="91440" bIns="45720" rtlCol="0" anchor="t">
            <a:normAutofit/>
          </a:bodyPr>
          <a:lstStyle/>
          <a:p>
            <a:r>
              <a:rPr lang="en-US" sz="3200" dirty="0"/>
              <a:t>Business in a Box:</a:t>
            </a:r>
            <a:br>
              <a:rPr lang="en-US" sz="3200" dirty="0"/>
            </a:br>
            <a:r>
              <a:rPr lang="en-US" sz="2800" dirty="0"/>
              <a:t>A few minor tweaks</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3"/>
            <a:ext cx="3665874" cy="4393095"/>
          </a:xfrm>
          <a:prstGeom prst="rect">
            <a:avLst/>
          </a:prstGeom>
        </p:spPr>
        <p:txBody>
          <a:bodyPr vert="horz" lIns="91440" tIns="45720" rIns="91440" bIns="45720" rtlCol="0" anchor="t">
            <a:noAutofit/>
          </a:bodyPr>
          <a:lstStyle/>
          <a:p>
            <a:pPr fontAlgn="ctr"/>
            <a:endParaRPr lang="en-US" sz="1400" dirty="0">
              <a:solidFill>
                <a:schemeClr val="accent1">
                  <a:lumMod val="40000"/>
                  <a:lumOff val="60000"/>
                </a:schemeClr>
              </a:solidFill>
            </a:endParaRPr>
          </a:p>
        </p:txBody>
      </p:sp>
      <p:pic>
        <p:nvPicPr>
          <p:cNvPr id="12" name="Picture 11" descr="Graphical user interface, application&#10;&#10;Description automatically generated">
            <a:extLst>
              <a:ext uri="{FF2B5EF4-FFF2-40B4-BE49-F238E27FC236}">
                <a16:creationId xmlns:a16="http://schemas.microsoft.com/office/drawing/2014/main" id="{87B56CAA-8D8C-7343-9FF4-135E433F970D}"/>
              </a:ext>
            </a:extLst>
          </p:cNvPr>
          <p:cNvPicPr>
            <a:picLocks noChangeAspect="1"/>
          </p:cNvPicPr>
          <p:nvPr/>
        </p:nvPicPr>
        <p:blipFill rotWithShape="1">
          <a:blip r:embed="rId2"/>
          <a:srcRect l="88" t="55890" r="-88" b="13307"/>
          <a:stretch/>
        </p:blipFill>
        <p:spPr>
          <a:xfrm>
            <a:off x="4640053" y="0"/>
            <a:ext cx="7551947" cy="6857999"/>
          </a:xfrm>
          <a:prstGeom prst="rect">
            <a:avLst/>
          </a:prstGeom>
        </p:spPr>
      </p:pic>
      <p:sp>
        <p:nvSpPr>
          <p:cNvPr id="8" name="Oval 7">
            <a:extLst>
              <a:ext uri="{FF2B5EF4-FFF2-40B4-BE49-F238E27FC236}">
                <a16:creationId xmlns:a16="http://schemas.microsoft.com/office/drawing/2014/main" id="{AFFEC422-8CD8-8744-AA98-8595EE4EC5BA}"/>
              </a:ext>
            </a:extLst>
          </p:cNvPr>
          <p:cNvSpPr/>
          <p:nvPr/>
        </p:nvSpPr>
        <p:spPr>
          <a:xfrm>
            <a:off x="6380916" y="4181972"/>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7</a:t>
            </a:r>
          </a:p>
        </p:txBody>
      </p:sp>
      <p:sp>
        <p:nvSpPr>
          <p:cNvPr id="10" name="TextBox 9">
            <a:extLst>
              <a:ext uri="{FF2B5EF4-FFF2-40B4-BE49-F238E27FC236}">
                <a16:creationId xmlns:a16="http://schemas.microsoft.com/office/drawing/2014/main" id="{5943D3A5-8AC0-0F45-8046-2C1029D2D9AD}"/>
              </a:ext>
            </a:extLst>
          </p:cNvPr>
          <p:cNvSpPr txBox="1"/>
          <p:nvPr/>
        </p:nvSpPr>
        <p:spPr>
          <a:xfrm>
            <a:off x="441165" y="1897753"/>
            <a:ext cx="3665874" cy="4393095"/>
          </a:xfrm>
          <a:prstGeom prst="rect">
            <a:avLst/>
          </a:prstGeom>
        </p:spPr>
        <p:txBody>
          <a:bodyPr vert="horz" lIns="91440" tIns="45720" rIns="91440" bIns="45720" rtlCol="0" anchor="t">
            <a:noAutofit/>
          </a:bodyPr>
          <a:lstStyle/>
          <a:p>
            <a:pPr marL="342900" indent="-342900" fontAlgn="ctr">
              <a:buFont typeface="+mj-lt"/>
              <a:buAutoNum type="arabicPeriod" startAt="6"/>
            </a:pPr>
            <a:r>
              <a:rPr lang="en-US" sz="1400" dirty="0">
                <a:solidFill>
                  <a:schemeClr val="accent1">
                    <a:lumMod val="60000"/>
                    <a:lumOff val="40000"/>
                  </a:schemeClr>
                </a:solidFill>
              </a:rPr>
              <a:t>Duplicate messaging here – pick one of these two sentences and remove the other to keep it simple.</a:t>
            </a:r>
          </a:p>
          <a:p>
            <a:pPr marL="342900" indent="-342900" fontAlgn="ctr">
              <a:buFont typeface="+mj-lt"/>
              <a:buAutoNum type="arabicPeriod" startAt="6"/>
            </a:pPr>
            <a:endParaRPr lang="en-US" sz="1400" dirty="0"/>
          </a:p>
          <a:p>
            <a:pPr marL="342900" indent="-342900" fontAlgn="ctr">
              <a:buFont typeface="+mj-lt"/>
              <a:buAutoNum type="arabicPeriod" startAt="6"/>
            </a:pPr>
            <a:r>
              <a:rPr lang="en-US" sz="1400" dirty="0">
                <a:solidFill>
                  <a:schemeClr val="accent1">
                    <a:lumMod val="60000"/>
                    <a:lumOff val="40000"/>
                  </a:schemeClr>
                </a:solidFill>
              </a:rPr>
              <a:t>Add text link: </a:t>
            </a:r>
            <a:r>
              <a:rPr lang="en-US" sz="1400" dirty="0"/>
              <a:t>This is our </a:t>
            </a:r>
            <a:r>
              <a:rPr lang="en-US" sz="1400" b="1" u="sng" dirty="0">
                <a:solidFill>
                  <a:schemeClr val="accent5">
                    <a:lumMod val="60000"/>
                    <a:lumOff val="40000"/>
                  </a:schemeClr>
                </a:solidFill>
              </a:rPr>
              <a:t>current commission grid.</a:t>
            </a:r>
            <a:r>
              <a:rPr lang="en-US" sz="1400" dirty="0"/>
              <a:t> </a:t>
            </a:r>
            <a:br>
              <a:rPr lang="en-US" sz="1400" dirty="0"/>
            </a:br>
            <a:br>
              <a:rPr lang="en-US" sz="1400" dirty="0"/>
            </a:br>
            <a:r>
              <a:rPr lang="en-US" sz="1400" dirty="0"/>
              <a:t>It’s fine to have the image also be a link, but don’t have images be your ONLY link. Always have a link in the text to accompany any image links.</a:t>
            </a:r>
          </a:p>
        </p:txBody>
      </p:sp>
      <p:sp>
        <p:nvSpPr>
          <p:cNvPr id="14" name="Oval 13">
            <a:extLst>
              <a:ext uri="{FF2B5EF4-FFF2-40B4-BE49-F238E27FC236}">
                <a16:creationId xmlns:a16="http://schemas.microsoft.com/office/drawing/2014/main" id="{26166016-D5FF-0540-8A37-FD748282B4F1}"/>
              </a:ext>
            </a:extLst>
          </p:cNvPr>
          <p:cNvSpPr/>
          <p:nvPr/>
        </p:nvSpPr>
        <p:spPr>
          <a:xfrm>
            <a:off x="5793706" y="1366232"/>
            <a:ext cx="512826"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6.1</a:t>
            </a:r>
          </a:p>
        </p:txBody>
      </p:sp>
      <p:sp>
        <p:nvSpPr>
          <p:cNvPr id="15" name="Oval 14">
            <a:extLst>
              <a:ext uri="{FF2B5EF4-FFF2-40B4-BE49-F238E27FC236}">
                <a16:creationId xmlns:a16="http://schemas.microsoft.com/office/drawing/2014/main" id="{1569327C-FD02-2E4A-B6A8-7C7747ABE944}"/>
              </a:ext>
            </a:extLst>
          </p:cNvPr>
          <p:cNvSpPr/>
          <p:nvPr/>
        </p:nvSpPr>
        <p:spPr>
          <a:xfrm>
            <a:off x="7065389" y="1624854"/>
            <a:ext cx="512826"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6.2</a:t>
            </a:r>
          </a:p>
        </p:txBody>
      </p:sp>
    </p:spTree>
    <p:extLst>
      <p:ext uri="{BB962C8B-B14F-4D97-AF65-F5344CB8AC3E}">
        <p14:creationId xmlns:p14="http://schemas.microsoft.com/office/powerpoint/2010/main" val="456647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262065"/>
          </a:xfrm>
        </p:spPr>
        <p:txBody>
          <a:bodyPr vert="horz" lIns="91440" tIns="45720" rIns="91440" bIns="45720" rtlCol="0" anchor="t">
            <a:normAutofit/>
          </a:bodyPr>
          <a:lstStyle/>
          <a:p>
            <a:r>
              <a:rPr lang="en-US" sz="3200" dirty="0"/>
              <a:t>Federal &amp; Postal:</a:t>
            </a:r>
            <a:br>
              <a:rPr lang="en-US" sz="3200" dirty="0"/>
            </a:br>
            <a:r>
              <a:rPr lang="en-US" sz="2800" dirty="0"/>
              <a:t>A few minor tweaks</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3"/>
            <a:ext cx="3665874" cy="4393095"/>
          </a:xfrm>
          <a:prstGeom prst="rect">
            <a:avLst/>
          </a:prstGeom>
        </p:spPr>
        <p:txBody>
          <a:bodyPr vert="horz" lIns="91440" tIns="45720" rIns="91440" bIns="45720" rtlCol="0" anchor="t">
            <a:noAutofit/>
          </a:bodyPr>
          <a:lstStyle/>
          <a:p>
            <a:pPr fontAlgn="ctr"/>
            <a:endParaRPr lang="en-US" sz="1400" dirty="0">
              <a:solidFill>
                <a:schemeClr val="accent1">
                  <a:lumMod val="40000"/>
                  <a:lumOff val="60000"/>
                </a:schemeClr>
              </a:solidFill>
            </a:endParaRPr>
          </a:p>
        </p:txBody>
      </p:sp>
      <p:sp>
        <p:nvSpPr>
          <p:cNvPr id="10" name="TextBox 9">
            <a:extLst>
              <a:ext uri="{FF2B5EF4-FFF2-40B4-BE49-F238E27FC236}">
                <a16:creationId xmlns:a16="http://schemas.microsoft.com/office/drawing/2014/main" id="{5943D3A5-8AC0-0F45-8046-2C1029D2D9AD}"/>
              </a:ext>
            </a:extLst>
          </p:cNvPr>
          <p:cNvSpPr txBox="1"/>
          <p:nvPr/>
        </p:nvSpPr>
        <p:spPr>
          <a:xfrm>
            <a:off x="441165" y="1897753"/>
            <a:ext cx="3665874" cy="4393095"/>
          </a:xfrm>
          <a:prstGeom prst="rect">
            <a:avLst/>
          </a:prstGeom>
        </p:spPr>
        <p:txBody>
          <a:bodyPr vert="horz" lIns="91440" tIns="45720" rIns="91440" bIns="45720" rtlCol="0" anchor="t">
            <a:noAutofit/>
          </a:bodyPr>
          <a:lstStyle/>
          <a:p>
            <a:pPr marL="342900" indent="-342900" fontAlgn="ctr">
              <a:buFont typeface="+mj-lt"/>
              <a:buAutoNum type="arabicPeriod"/>
            </a:pPr>
            <a:r>
              <a:rPr lang="en-US" dirty="0"/>
              <a:t>The </a:t>
            </a:r>
            <a:r>
              <a:rPr lang="en-US" dirty="0">
                <a:solidFill>
                  <a:srgbClr val="FF0000"/>
                </a:solidFill>
              </a:rPr>
              <a:t>f</a:t>
            </a:r>
            <a:r>
              <a:rPr lang="en-US" dirty="0"/>
              <a:t>ederal and Postal Service lane…</a:t>
            </a:r>
            <a:br>
              <a:rPr lang="en-US" dirty="0"/>
            </a:br>
            <a:br>
              <a:rPr lang="en-US" dirty="0"/>
            </a:br>
            <a:r>
              <a:rPr lang="en-US" dirty="0">
                <a:solidFill>
                  <a:schemeClr val="accent1">
                    <a:lumMod val="60000"/>
                    <a:lumOff val="40000"/>
                  </a:schemeClr>
                </a:solidFill>
              </a:rPr>
              <a:t>Rewrite:</a:t>
            </a:r>
            <a:br>
              <a:rPr lang="en-US" dirty="0">
                <a:solidFill>
                  <a:schemeClr val="accent1">
                    <a:lumMod val="60000"/>
                    <a:lumOff val="40000"/>
                  </a:schemeClr>
                </a:solidFill>
              </a:rPr>
            </a:br>
            <a:r>
              <a:rPr lang="en-US" dirty="0">
                <a:solidFill>
                  <a:schemeClr val="accent1">
                    <a:lumMod val="60000"/>
                    <a:lumOff val="40000"/>
                  </a:schemeClr>
                </a:solidFill>
              </a:rPr>
              <a:t>The Federal and Postal Service lane</a:t>
            </a:r>
          </a:p>
          <a:p>
            <a:pPr marL="342900" indent="-342900" fontAlgn="ctr">
              <a:buFont typeface="+mj-lt"/>
              <a:buAutoNum type="arabicPeriod"/>
            </a:pPr>
            <a:endParaRPr lang="en-US" dirty="0">
              <a:solidFill>
                <a:schemeClr val="accent1">
                  <a:lumMod val="40000"/>
                  <a:lumOff val="60000"/>
                </a:schemeClr>
              </a:solidFill>
            </a:endParaRPr>
          </a:p>
          <a:p>
            <a:pPr marL="342900" indent="-342900" fontAlgn="ctr">
              <a:buFont typeface="+mj-lt"/>
              <a:buAutoNum type="arabicPeriod"/>
            </a:pPr>
            <a:r>
              <a:rPr lang="en-US" dirty="0">
                <a:solidFill>
                  <a:srgbClr val="FF0000"/>
                </a:solidFill>
              </a:rPr>
              <a:t>a</a:t>
            </a:r>
            <a:r>
              <a:rPr lang="en-US" dirty="0"/>
              <a:t> Windows based laptop is also required for this market.</a:t>
            </a:r>
            <a:br>
              <a:rPr lang="en-US" dirty="0"/>
            </a:br>
            <a:br>
              <a:rPr lang="en-US" dirty="0"/>
            </a:br>
            <a:r>
              <a:rPr lang="en-US" dirty="0">
                <a:solidFill>
                  <a:schemeClr val="accent1">
                    <a:lumMod val="60000"/>
                    <a:lumOff val="40000"/>
                  </a:schemeClr>
                </a:solidFill>
              </a:rPr>
              <a:t>Rewrite:</a:t>
            </a:r>
            <a:br>
              <a:rPr lang="en-US" dirty="0">
                <a:solidFill>
                  <a:schemeClr val="accent1">
                    <a:lumMod val="60000"/>
                    <a:lumOff val="40000"/>
                  </a:schemeClr>
                </a:solidFill>
              </a:rPr>
            </a:br>
            <a:r>
              <a:rPr lang="en-US" dirty="0">
                <a:solidFill>
                  <a:schemeClr val="accent1">
                    <a:lumMod val="60000"/>
                    <a:lumOff val="40000"/>
                  </a:schemeClr>
                </a:solidFill>
              </a:rPr>
              <a:t>A Windows based laptop is also required for this market.</a:t>
            </a:r>
            <a:br>
              <a:rPr lang="en-US" dirty="0">
                <a:solidFill>
                  <a:schemeClr val="accent1">
                    <a:lumMod val="60000"/>
                    <a:lumOff val="40000"/>
                  </a:schemeClr>
                </a:solidFill>
              </a:rPr>
            </a:br>
            <a:br>
              <a:rPr lang="en-US" dirty="0">
                <a:solidFill>
                  <a:schemeClr val="accent1">
                    <a:lumMod val="60000"/>
                    <a:lumOff val="40000"/>
                  </a:schemeClr>
                </a:solidFill>
              </a:rPr>
            </a:br>
            <a:endParaRPr lang="en-US" dirty="0">
              <a:solidFill>
                <a:schemeClr val="accent1">
                  <a:lumMod val="60000"/>
                  <a:lumOff val="40000"/>
                </a:schemeClr>
              </a:solidFill>
            </a:endParaRPr>
          </a:p>
          <a:p>
            <a:pPr fontAlgn="ctr"/>
            <a:endParaRPr lang="en-US" dirty="0">
              <a:solidFill>
                <a:schemeClr val="accent1">
                  <a:lumMod val="40000"/>
                  <a:lumOff val="60000"/>
                </a:schemeClr>
              </a:solidFill>
            </a:endParaRPr>
          </a:p>
        </p:txBody>
      </p:sp>
      <p:pic>
        <p:nvPicPr>
          <p:cNvPr id="4" name="Picture 3" descr="Graphical user interface, application&#10;&#10;Description automatically generated">
            <a:extLst>
              <a:ext uri="{FF2B5EF4-FFF2-40B4-BE49-F238E27FC236}">
                <a16:creationId xmlns:a16="http://schemas.microsoft.com/office/drawing/2014/main" id="{4DE8EC5B-0B0F-304D-8386-5789CA0F2893}"/>
              </a:ext>
            </a:extLst>
          </p:cNvPr>
          <p:cNvPicPr>
            <a:picLocks noChangeAspect="1"/>
          </p:cNvPicPr>
          <p:nvPr/>
        </p:nvPicPr>
        <p:blipFill rotWithShape="1">
          <a:blip r:embed="rId2"/>
          <a:srcRect t="1" b="68762"/>
          <a:stretch/>
        </p:blipFill>
        <p:spPr>
          <a:xfrm>
            <a:off x="4632433" y="1"/>
            <a:ext cx="7554995" cy="6858000"/>
          </a:xfrm>
          <a:prstGeom prst="rect">
            <a:avLst/>
          </a:prstGeom>
        </p:spPr>
      </p:pic>
      <p:sp>
        <p:nvSpPr>
          <p:cNvPr id="8" name="Oval 7">
            <a:extLst>
              <a:ext uri="{FF2B5EF4-FFF2-40B4-BE49-F238E27FC236}">
                <a16:creationId xmlns:a16="http://schemas.microsoft.com/office/drawing/2014/main" id="{AFFEC422-8CD8-8744-AA98-8595EE4EC5BA}"/>
              </a:ext>
            </a:extLst>
          </p:cNvPr>
          <p:cNvSpPr/>
          <p:nvPr/>
        </p:nvSpPr>
        <p:spPr>
          <a:xfrm>
            <a:off x="4747793" y="2890501"/>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1</a:t>
            </a:r>
          </a:p>
        </p:txBody>
      </p:sp>
      <p:sp>
        <p:nvSpPr>
          <p:cNvPr id="16" name="Oval 15">
            <a:extLst>
              <a:ext uri="{FF2B5EF4-FFF2-40B4-BE49-F238E27FC236}">
                <a16:creationId xmlns:a16="http://schemas.microsoft.com/office/drawing/2014/main" id="{BF8D3A7A-D5F6-A94C-B7B6-303BC370C65C}"/>
              </a:ext>
            </a:extLst>
          </p:cNvPr>
          <p:cNvSpPr/>
          <p:nvPr/>
        </p:nvSpPr>
        <p:spPr>
          <a:xfrm>
            <a:off x="4747793" y="3287270"/>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2</a:t>
            </a:r>
          </a:p>
        </p:txBody>
      </p:sp>
    </p:spTree>
    <p:extLst>
      <p:ext uri="{BB962C8B-B14F-4D97-AF65-F5344CB8AC3E}">
        <p14:creationId xmlns:p14="http://schemas.microsoft.com/office/powerpoint/2010/main" val="3539504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262065"/>
          </a:xfrm>
        </p:spPr>
        <p:txBody>
          <a:bodyPr vert="horz" lIns="91440" tIns="45720" rIns="91440" bIns="45720" rtlCol="0" anchor="t">
            <a:normAutofit/>
          </a:bodyPr>
          <a:lstStyle/>
          <a:p>
            <a:r>
              <a:rPr lang="en-US" sz="3200" dirty="0"/>
              <a:t>Federal &amp; Postal:</a:t>
            </a:r>
            <a:br>
              <a:rPr lang="en-US" sz="3200" dirty="0"/>
            </a:br>
            <a:r>
              <a:rPr lang="en-US" sz="2800" dirty="0"/>
              <a:t>A few minor tweaks</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3"/>
            <a:ext cx="3665874" cy="4393095"/>
          </a:xfrm>
          <a:prstGeom prst="rect">
            <a:avLst/>
          </a:prstGeom>
        </p:spPr>
        <p:txBody>
          <a:bodyPr vert="horz" lIns="91440" tIns="45720" rIns="91440" bIns="45720" rtlCol="0" anchor="t">
            <a:noAutofit/>
          </a:bodyPr>
          <a:lstStyle/>
          <a:p>
            <a:pPr fontAlgn="ctr"/>
            <a:endParaRPr lang="en-US" sz="1400" dirty="0">
              <a:solidFill>
                <a:schemeClr val="accent1">
                  <a:lumMod val="40000"/>
                  <a:lumOff val="60000"/>
                </a:schemeClr>
              </a:solidFill>
            </a:endParaRPr>
          </a:p>
        </p:txBody>
      </p:sp>
      <p:sp>
        <p:nvSpPr>
          <p:cNvPr id="10" name="TextBox 9">
            <a:extLst>
              <a:ext uri="{FF2B5EF4-FFF2-40B4-BE49-F238E27FC236}">
                <a16:creationId xmlns:a16="http://schemas.microsoft.com/office/drawing/2014/main" id="{5943D3A5-8AC0-0F45-8046-2C1029D2D9AD}"/>
              </a:ext>
            </a:extLst>
          </p:cNvPr>
          <p:cNvSpPr txBox="1"/>
          <p:nvPr/>
        </p:nvSpPr>
        <p:spPr>
          <a:xfrm>
            <a:off x="441165" y="1732399"/>
            <a:ext cx="3665874" cy="4393095"/>
          </a:xfrm>
          <a:prstGeom prst="rect">
            <a:avLst/>
          </a:prstGeom>
        </p:spPr>
        <p:txBody>
          <a:bodyPr vert="horz" lIns="91440" tIns="45720" rIns="91440" bIns="45720" rtlCol="0" anchor="t">
            <a:noAutofit/>
          </a:bodyPr>
          <a:lstStyle/>
          <a:p>
            <a:pPr marL="342900" indent="-342900" fontAlgn="ctr">
              <a:buFont typeface="+mj-lt"/>
              <a:buAutoNum type="arabicPeriod" startAt="3"/>
            </a:pPr>
            <a:r>
              <a:rPr lang="en-US" sz="1200" dirty="0">
                <a:solidFill>
                  <a:srgbClr val="FF0000"/>
                </a:solidFill>
              </a:rPr>
              <a:t>The reward is once the bubble is pierced then the reward is superb. </a:t>
            </a:r>
            <a:r>
              <a:rPr lang="en-US" sz="1200" dirty="0"/>
              <a:t>The biggest payoff is life</a:t>
            </a:r>
            <a:r>
              <a:rPr lang="en-US" sz="1200" dirty="0">
                <a:solidFill>
                  <a:srgbClr val="FF0000"/>
                </a:solidFill>
              </a:rPr>
              <a:t>-</a:t>
            </a:r>
            <a:r>
              <a:rPr lang="en-US" sz="1200" dirty="0"/>
              <a:t>long clients. Available products are</a:t>
            </a:r>
            <a:r>
              <a:rPr lang="en-US" sz="1200" dirty="0">
                <a:solidFill>
                  <a:srgbClr val="FF0000"/>
                </a:solidFill>
              </a:rPr>
              <a:t>:</a:t>
            </a:r>
            <a:r>
              <a:rPr lang="en-US" sz="1200" dirty="0"/>
              <a:t> short-term disability, life insurance, supplemental savings, and annuities</a:t>
            </a:r>
            <a:r>
              <a:rPr lang="en-US" sz="1200" dirty="0">
                <a:solidFill>
                  <a:srgbClr val="FF0000"/>
                </a:solidFill>
              </a:rPr>
              <a:t>. These </a:t>
            </a:r>
            <a:r>
              <a:rPr lang="en-US" sz="1200" dirty="0"/>
              <a:t>are all available in the </a:t>
            </a:r>
            <a:r>
              <a:rPr lang="en-US" sz="1200" dirty="0">
                <a:solidFill>
                  <a:srgbClr val="FF0000"/>
                </a:solidFill>
              </a:rPr>
              <a:t>f</a:t>
            </a:r>
            <a:r>
              <a:rPr lang="en-US" sz="1200" dirty="0"/>
              <a:t>ederal and Postal Service marketplace. The active, system</a:t>
            </a:r>
            <a:r>
              <a:rPr lang="en-US" sz="1200" dirty="0">
                <a:solidFill>
                  <a:srgbClr val="FF0000"/>
                </a:solidFill>
              </a:rPr>
              <a:t>-</a:t>
            </a:r>
            <a:r>
              <a:rPr lang="en-US" sz="1200" dirty="0"/>
              <a:t> following</a:t>
            </a:r>
            <a:r>
              <a:rPr lang="en-US" sz="1200" dirty="0">
                <a:solidFill>
                  <a:srgbClr val="FF0000"/>
                </a:solidFill>
              </a:rPr>
              <a:t>, active</a:t>
            </a:r>
            <a:r>
              <a:rPr lang="en-US" sz="1200" dirty="0"/>
              <a:t> agent maintains a comfortable income of about $160k annually.</a:t>
            </a:r>
            <a:br>
              <a:rPr lang="en-US" sz="1200" dirty="0"/>
            </a:br>
            <a:br>
              <a:rPr lang="en-US" sz="1200" dirty="0"/>
            </a:br>
            <a:r>
              <a:rPr lang="en-US" sz="1200" dirty="0">
                <a:solidFill>
                  <a:schemeClr val="accent1">
                    <a:lumMod val="60000"/>
                    <a:lumOff val="40000"/>
                  </a:schemeClr>
                </a:solidFill>
              </a:rPr>
              <a:t>Rewrite: </a:t>
            </a:r>
            <a:br>
              <a:rPr lang="en-US" sz="1200" dirty="0">
                <a:solidFill>
                  <a:schemeClr val="accent1">
                    <a:lumMod val="60000"/>
                    <a:lumOff val="40000"/>
                  </a:schemeClr>
                </a:solidFill>
              </a:rPr>
            </a:br>
            <a:r>
              <a:rPr lang="en-US" sz="1200" dirty="0">
                <a:solidFill>
                  <a:schemeClr val="accent1">
                    <a:lumMod val="60000"/>
                    <a:lumOff val="40000"/>
                  </a:schemeClr>
                </a:solidFill>
              </a:rPr>
              <a:t>While it’s more involved than other groups to start, once the bubble is pierced, the reward is superb. The biggest payoff is life-long clients. Available products are: short-term disability, life insurance, supplemental savings, and annuities; these are all available in the Federal and Postal Service marketplace. The active, system-following agent maintains a comfortable income of about $160k annually.</a:t>
            </a:r>
            <a:br>
              <a:rPr lang="en-US" sz="1200" dirty="0">
                <a:solidFill>
                  <a:schemeClr val="accent1">
                    <a:lumMod val="60000"/>
                    <a:lumOff val="40000"/>
                  </a:schemeClr>
                </a:solidFill>
              </a:rPr>
            </a:br>
            <a:br>
              <a:rPr lang="en-US" sz="1200" dirty="0">
                <a:solidFill>
                  <a:schemeClr val="accent1">
                    <a:lumMod val="40000"/>
                    <a:lumOff val="60000"/>
                  </a:schemeClr>
                </a:solidFill>
              </a:rPr>
            </a:br>
            <a:r>
              <a:rPr lang="en-US" sz="1200" dirty="0"/>
              <a:t>* Great use of text links on the rest of this page! Kudos!</a:t>
            </a:r>
          </a:p>
          <a:p>
            <a:pPr marL="342900" indent="-342900" fontAlgn="ctr">
              <a:buFont typeface="+mj-lt"/>
              <a:buAutoNum type="arabicPeriod" startAt="3"/>
            </a:pPr>
            <a:endParaRPr lang="en-US" sz="1200" dirty="0"/>
          </a:p>
        </p:txBody>
      </p:sp>
      <p:pic>
        <p:nvPicPr>
          <p:cNvPr id="4" name="Picture 3" descr="Graphical user interface, application&#10;&#10;Description automatically generated">
            <a:extLst>
              <a:ext uri="{FF2B5EF4-FFF2-40B4-BE49-F238E27FC236}">
                <a16:creationId xmlns:a16="http://schemas.microsoft.com/office/drawing/2014/main" id="{4DE8EC5B-0B0F-304D-8386-5789CA0F2893}"/>
              </a:ext>
            </a:extLst>
          </p:cNvPr>
          <p:cNvPicPr>
            <a:picLocks noChangeAspect="1"/>
          </p:cNvPicPr>
          <p:nvPr/>
        </p:nvPicPr>
        <p:blipFill rotWithShape="1">
          <a:blip r:embed="rId2"/>
          <a:srcRect t="1" b="68762"/>
          <a:stretch/>
        </p:blipFill>
        <p:spPr>
          <a:xfrm>
            <a:off x="4632433" y="1"/>
            <a:ext cx="7554995" cy="6858000"/>
          </a:xfrm>
          <a:prstGeom prst="rect">
            <a:avLst/>
          </a:prstGeom>
        </p:spPr>
      </p:pic>
      <p:sp>
        <p:nvSpPr>
          <p:cNvPr id="16" name="Oval 15">
            <a:extLst>
              <a:ext uri="{FF2B5EF4-FFF2-40B4-BE49-F238E27FC236}">
                <a16:creationId xmlns:a16="http://schemas.microsoft.com/office/drawing/2014/main" id="{BF8D3A7A-D5F6-A94C-B7B6-303BC370C65C}"/>
              </a:ext>
            </a:extLst>
          </p:cNvPr>
          <p:cNvSpPr/>
          <p:nvPr/>
        </p:nvSpPr>
        <p:spPr>
          <a:xfrm>
            <a:off x="4747793" y="3645488"/>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3</a:t>
            </a:r>
          </a:p>
        </p:txBody>
      </p:sp>
    </p:spTree>
    <p:extLst>
      <p:ext uri="{BB962C8B-B14F-4D97-AF65-F5344CB8AC3E}">
        <p14:creationId xmlns:p14="http://schemas.microsoft.com/office/powerpoint/2010/main" val="3724182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262065"/>
          </a:xfrm>
        </p:spPr>
        <p:txBody>
          <a:bodyPr vert="horz" lIns="91440" tIns="45720" rIns="91440" bIns="45720" rtlCol="0" anchor="t">
            <a:normAutofit/>
          </a:bodyPr>
          <a:lstStyle/>
          <a:p>
            <a:r>
              <a:rPr lang="en-US" sz="3200" dirty="0"/>
              <a:t>Final Expense:</a:t>
            </a:r>
            <a:br>
              <a:rPr lang="en-US" sz="3200" dirty="0"/>
            </a:br>
            <a:r>
              <a:rPr lang="en-US" sz="2800" dirty="0"/>
              <a:t>A few minor tweaks</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3"/>
            <a:ext cx="3665874" cy="4393095"/>
          </a:xfrm>
          <a:prstGeom prst="rect">
            <a:avLst/>
          </a:prstGeom>
        </p:spPr>
        <p:txBody>
          <a:bodyPr vert="horz" lIns="91440" tIns="45720" rIns="91440" bIns="45720" rtlCol="0" anchor="t">
            <a:noAutofit/>
          </a:bodyPr>
          <a:lstStyle/>
          <a:p>
            <a:pPr fontAlgn="ctr"/>
            <a:endParaRPr lang="en-US" sz="1400" dirty="0">
              <a:solidFill>
                <a:schemeClr val="accent1">
                  <a:lumMod val="40000"/>
                  <a:lumOff val="60000"/>
                </a:schemeClr>
              </a:solidFill>
            </a:endParaRPr>
          </a:p>
        </p:txBody>
      </p:sp>
      <p:sp>
        <p:nvSpPr>
          <p:cNvPr id="10" name="TextBox 9">
            <a:extLst>
              <a:ext uri="{FF2B5EF4-FFF2-40B4-BE49-F238E27FC236}">
                <a16:creationId xmlns:a16="http://schemas.microsoft.com/office/drawing/2014/main" id="{5943D3A5-8AC0-0F45-8046-2C1029D2D9AD}"/>
              </a:ext>
            </a:extLst>
          </p:cNvPr>
          <p:cNvSpPr txBox="1"/>
          <p:nvPr/>
        </p:nvSpPr>
        <p:spPr>
          <a:xfrm>
            <a:off x="441165" y="1732399"/>
            <a:ext cx="3665874" cy="4393095"/>
          </a:xfrm>
          <a:prstGeom prst="rect">
            <a:avLst/>
          </a:prstGeom>
        </p:spPr>
        <p:txBody>
          <a:bodyPr vert="horz" lIns="91440" tIns="45720" rIns="91440" bIns="45720" rtlCol="0" anchor="t">
            <a:noAutofit/>
          </a:bodyPr>
          <a:lstStyle/>
          <a:p>
            <a:pPr marL="342900" indent="-342900" fontAlgn="ctr">
              <a:buFont typeface="+mj-lt"/>
              <a:buAutoNum type="arabicPeriod"/>
            </a:pPr>
            <a:r>
              <a:rPr lang="en-US" sz="1300" dirty="0"/>
              <a:t>With the aging U</a:t>
            </a:r>
            <a:r>
              <a:rPr lang="en-US" sz="1300" dirty="0">
                <a:solidFill>
                  <a:srgbClr val="FF0000"/>
                </a:solidFill>
              </a:rPr>
              <a:t>.</a:t>
            </a:r>
            <a:r>
              <a:rPr lang="en-US" sz="1300" dirty="0"/>
              <a:t>S</a:t>
            </a:r>
            <a:r>
              <a:rPr lang="en-US" sz="1300" dirty="0">
                <a:solidFill>
                  <a:srgbClr val="FF0000"/>
                </a:solidFill>
              </a:rPr>
              <a:t>.</a:t>
            </a:r>
            <a:r>
              <a:rPr lang="en-US" sz="1300" dirty="0"/>
              <a:t> population</a:t>
            </a:r>
            <a:r>
              <a:rPr lang="en-US" sz="1300" dirty="0">
                <a:solidFill>
                  <a:srgbClr val="FF0000"/>
                </a:solidFill>
              </a:rPr>
              <a:t>,</a:t>
            </a:r>
            <a:r>
              <a:rPr lang="en-US" sz="1300" dirty="0"/>
              <a:t> </a:t>
            </a:r>
            <a:r>
              <a:rPr lang="en-US" sz="1300" dirty="0">
                <a:solidFill>
                  <a:srgbClr val="FF0000"/>
                </a:solidFill>
              </a:rPr>
              <a:t>f</a:t>
            </a:r>
            <a:r>
              <a:rPr lang="en-US" sz="1300" dirty="0"/>
              <a:t>inal </a:t>
            </a:r>
            <a:r>
              <a:rPr lang="en-US" sz="1300" dirty="0">
                <a:solidFill>
                  <a:srgbClr val="FF0000"/>
                </a:solidFill>
              </a:rPr>
              <a:t>e</a:t>
            </a:r>
            <a:r>
              <a:rPr lang="en-US" sz="1300" dirty="0"/>
              <a:t>xpense insurance is becoming more of a necessity than ever before. </a:t>
            </a:r>
            <a:br>
              <a:rPr lang="en-US" sz="1300" dirty="0"/>
            </a:br>
            <a:br>
              <a:rPr lang="en-US" sz="1300" dirty="0"/>
            </a:br>
            <a:r>
              <a:rPr lang="en-US" sz="1300" dirty="0">
                <a:solidFill>
                  <a:schemeClr val="accent1">
                    <a:lumMod val="60000"/>
                    <a:lumOff val="40000"/>
                  </a:schemeClr>
                </a:solidFill>
              </a:rPr>
              <a:t>Rewrite: </a:t>
            </a:r>
            <a:br>
              <a:rPr lang="en-US" sz="1300" dirty="0">
                <a:solidFill>
                  <a:schemeClr val="accent1">
                    <a:lumMod val="60000"/>
                    <a:lumOff val="40000"/>
                  </a:schemeClr>
                </a:solidFill>
              </a:rPr>
            </a:br>
            <a:r>
              <a:rPr lang="en-US" sz="1300" dirty="0">
                <a:solidFill>
                  <a:schemeClr val="accent1">
                    <a:lumMod val="60000"/>
                    <a:lumOff val="40000"/>
                  </a:schemeClr>
                </a:solidFill>
              </a:rPr>
              <a:t>With the aging U.S. population, Final Expense insurance is becoming more of a necessity than ever before. </a:t>
            </a:r>
          </a:p>
          <a:p>
            <a:pPr marL="342900" indent="-342900" fontAlgn="ctr">
              <a:buFont typeface="+mj-lt"/>
              <a:buAutoNum type="arabicPeriod"/>
            </a:pPr>
            <a:endParaRPr lang="en-US" sz="1300" dirty="0">
              <a:solidFill>
                <a:schemeClr val="accent1">
                  <a:lumMod val="40000"/>
                  <a:lumOff val="60000"/>
                </a:schemeClr>
              </a:solidFill>
            </a:endParaRPr>
          </a:p>
          <a:p>
            <a:pPr marL="342900" indent="-342900" fontAlgn="ctr">
              <a:buFont typeface="+mj-lt"/>
              <a:buAutoNum type="arabicPeriod"/>
            </a:pPr>
            <a:r>
              <a:rPr lang="en-US" sz="1300" dirty="0"/>
              <a:t>The </a:t>
            </a:r>
            <a:r>
              <a:rPr lang="en-US" sz="1300" dirty="0">
                <a:solidFill>
                  <a:srgbClr val="FF0000"/>
                </a:solidFill>
              </a:rPr>
              <a:t>f</a:t>
            </a:r>
            <a:r>
              <a:rPr lang="en-US" sz="1300" dirty="0"/>
              <a:t>inal </a:t>
            </a:r>
            <a:r>
              <a:rPr lang="en-US" sz="1300" dirty="0">
                <a:solidFill>
                  <a:srgbClr val="FF0000"/>
                </a:solidFill>
              </a:rPr>
              <a:t>e</a:t>
            </a:r>
            <a:r>
              <a:rPr lang="en-US" sz="1300" dirty="0"/>
              <a:t>xpense market is for the agent who desires a lead</a:t>
            </a:r>
            <a:r>
              <a:rPr lang="en-US" sz="1300" dirty="0">
                <a:solidFill>
                  <a:srgbClr val="FF0000"/>
                </a:solidFill>
              </a:rPr>
              <a:t>-</a:t>
            </a:r>
            <a:r>
              <a:rPr lang="en-US" sz="1300" dirty="0"/>
              <a:t>driven business model.</a:t>
            </a:r>
            <a:br>
              <a:rPr lang="en-US" sz="1300" dirty="0"/>
            </a:br>
            <a:br>
              <a:rPr lang="en-US" sz="1300" dirty="0"/>
            </a:br>
            <a:r>
              <a:rPr lang="en-US" sz="1300" dirty="0">
                <a:solidFill>
                  <a:schemeClr val="accent1">
                    <a:lumMod val="60000"/>
                    <a:lumOff val="40000"/>
                  </a:schemeClr>
                </a:solidFill>
              </a:rPr>
              <a:t>Rewrite:</a:t>
            </a:r>
            <a:br>
              <a:rPr lang="en-US" sz="1300" dirty="0">
                <a:solidFill>
                  <a:schemeClr val="accent1">
                    <a:lumMod val="60000"/>
                    <a:lumOff val="40000"/>
                  </a:schemeClr>
                </a:solidFill>
              </a:rPr>
            </a:br>
            <a:r>
              <a:rPr lang="en-US" sz="1300" dirty="0">
                <a:solidFill>
                  <a:schemeClr val="accent1">
                    <a:lumMod val="60000"/>
                    <a:lumOff val="40000"/>
                  </a:schemeClr>
                </a:solidFill>
              </a:rPr>
              <a:t>The Final Expense market is for the agent who desires a lead-driven business model.</a:t>
            </a:r>
          </a:p>
          <a:p>
            <a:pPr marL="342900" indent="-342900" fontAlgn="ctr">
              <a:buFont typeface="+mj-lt"/>
              <a:buAutoNum type="arabicPeriod"/>
            </a:pPr>
            <a:endParaRPr lang="en-US" sz="1300" dirty="0">
              <a:solidFill>
                <a:schemeClr val="accent1">
                  <a:lumMod val="40000"/>
                  <a:lumOff val="60000"/>
                </a:schemeClr>
              </a:solidFill>
            </a:endParaRPr>
          </a:p>
          <a:p>
            <a:pPr marL="342900" indent="-342900" fontAlgn="ctr">
              <a:buFont typeface="+mj-lt"/>
              <a:buAutoNum type="arabicPeriod"/>
            </a:pPr>
            <a:r>
              <a:rPr lang="en-US" sz="1300" dirty="0"/>
              <a:t>The </a:t>
            </a:r>
            <a:r>
              <a:rPr lang="en-US" sz="1300" dirty="0">
                <a:solidFill>
                  <a:srgbClr val="FF0000"/>
                </a:solidFill>
              </a:rPr>
              <a:t>f</a:t>
            </a:r>
            <a:r>
              <a:rPr lang="en-US" sz="1300" dirty="0"/>
              <a:t>inal </a:t>
            </a:r>
            <a:r>
              <a:rPr lang="en-US" sz="1300" dirty="0">
                <a:solidFill>
                  <a:srgbClr val="FF0000"/>
                </a:solidFill>
              </a:rPr>
              <a:t>e</a:t>
            </a:r>
            <a:r>
              <a:rPr lang="en-US" sz="1300" dirty="0"/>
              <a:t>xpense market is growing.</a:t>
            </a:r>
            <a:br>
              <a:rPr lang="en-US" sz="1300" dirty="0"/>
            </a:br>
            <a:br>
              <a:rPr lang="en-US" sz="1300" dirty="0"/>
            </a:br>
            <a:r>
              <a:rPr lang="en-US" sz="1300" dirty="0">
                <a:solidFill>
                  <a:schemeClr val="accent1">
                    <a:lumMod val="60000"/>
                    <a:lumOff val="40000"/>
                  </a:schemeClr>
                </a:solidFill>
              </a:rPr>
              <a:t>Rewrite:</a:t>
            </a:r>
            <a:br>
              <a:rPr lang="en-US" sz="1300" dirty="0">
                <a:solidFill>
                  <a:schemeClr val="accent1">
                    <a:lumMod val="60000"/>
                    <a:lumOff val="40000"/>
                  </a:schemeClr>
                </a:solidFill>
              </a:rPr>
            </a:br>
            <a:r>
              <a:rPr lang="en-US" sz="1300" dirty="0">
                <a:solidFill>
                  <a:schemeClr val="accent1">
                    <a:lumMod val="60000"/>
                    <a:lumOff val="40000"/>
                  </a:schemeClr>
                </a:solidFill>
              </a:rPr>
              <a:t>The Final Expense market is growing.</a:t>
            </a:r>
          </a:p>
        </p:txBody>
      </p:sp>
      <p:pic>
        <p:nvPicPr>
          <p:cNvPr id="5" name="Picture 4" descr="Graphical user interface, application&#10;&#10;Description automatically generated">
            <a:extLst>
              <a:ext uri="{FF2B5EF4-FFF2-40B4-BE49-F238E27FC236}">
                <a16:creationId xmlns:a16="http://schemas.microsoft.com/office/drawing/2014/main" id="{AB1CFDAE-C9FC-C343-B321-C0F81F87AE13}"/>
              </a:ext>
            </a:extLst>
          </p:cNvPr>
          <p:cNvPicPr>
            <a:picLocks noChangeAspect="1"/>
          </p:cNvPicPr>
          <p:nvPr/>
        </p:nvPicPr>
        <p:blipFill rotWithShape="1">
          <a:blip r:embed="rId2"/>
          <a:srcRect b="56760"/>
          <a:stretch/>
        </p:blipFill>
        <p:spPr>
          <a:xfrm>
            <a:off x="4632162" y="-1"/>
            <a:ext cx="7556790" cy="6858001"/>
          </a:xfrm>
          <a:prstGeom prst="rect">
            <a:avLst/>
          </a:prstGeom>
        </p:spPr>
      </p:pic>
      <p:sp>
        <p:nvSpPr>
          <p:cNvPr id="16" name="Oval 15">
            <a:extLst>
              <a:ext uri="{FF2B5EF4-FFF2-40B4-BE49-F238E27FC236}">
                <a16:creationId xmlns:a16="http://schemas.microsoft.com/office/drawing/2014/main" id="{BF8D3A7A-D5F6-A94C-B7B6-303BC370C65C}"/>
              </a:ext>
            </a:extLst>
          </p:cNvPr>
          <p:cNvSpPr/>
          <p:nvPr/>
        </p:nvSpPr>
        <p:spPr>
          <a:xfrm>
            <a:off x="4747657" y="2523698"/>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1</a:t>
            </a:r>
          </a:p>
        </p:txBody>
      </p:sp>
      <p:sp>
        <p:nvSpPr>
          <p:cNvPr id="12" name="Oval 11">
            <a:extLst>
              <a:ext uri="{FF2B5EF4-FFF2-40B4-BE49-F238E27FC236}">
                <a16:creationId xmlns:a16="http://schemas.microsoft.com/office/drawing/2014/main" id="{A8688F69-F9C2-F843-930D-1AFB829EC3CF}"/>
              </a:ext>
            </a:extLst>
          </p:cNvPr>
          <p:cNvSpPr/>
          <p:nvPr/>
        </p:nvSpPr>
        <p:spPr>
          <a:xfrm>
            <a:off x="4747657" y="3038812"/>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2</a:t>
            </a:r>
          </a:p>
        </p:txBody>
      </p:sp>
      <p:sp>
        <p:nvSpPr>
          <p:cNvPr id="13" name="Oval 12">
            <a:extLst>
              <a:ext uri="{FF2B5EF4-FFF2-40B4-BE49-F238E27FC236}">
                <a16:creationId xmlns:a16="http://schemas.microsoft.com/office/drawing/2014/main" id="{BADCDAC8-42E9-9149-9D92-FB901516C787}"/>
              </a:ext>
            </a:extLst>
          </p:cNvPr>
          <p:cNvSpPr/>
          <p:nvPr/>
        </p:nvSpPr>
        <p:spPr>
          <a:xfrm>
            <a:off x="4747657" y="3466385"/>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3</a:t>
            </a:r>
          </a:p>
        </p:txBody>
      </p:sp>
    </p:spTree>
    <p:extLst>
      <p:ext uri="{BB962C8B-B14F-4D97-AF65-F5344CB8AC3E}">
        <p14:creationId xmlns:p14="http://schemas.microsoft.com/office/powerpoint/2010/main" val="2107214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262065"/>
          </a:xfrm>
        </p:spPr>
        <p:txBody>
          <a:bodyPr vert="horz" lIns="91440" tIns="45720" rIns="91440" bIns="45720" rtlCol="0" anchor="t">
            <a:normAutofit/>
          </a:bodyPr>
          <a:lstStyle/>
          <a:p>
            <a:r>
              <a:rPr lang="en-US" sz="3200" dirty="0"/>
              <a:t>Final Expense:</a:t>
            </a:r>
            <a:br>
              <a:rPr lang="en-US" sz="3200" dirty="0"/>
            </a:br>
            <a:r>
              <a:rPr lang="en-US" sz="2800" dirty="0"/>
              <a:t>A few minor tweaks</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3"/>
            <a:ext cx="3665874" cy="4393095"/>
          </a:xfrm>
          <a:prstGeom prst="rect">
            <a:avLst/>
          </a:prstGeom>
        </p:spPr>
        <p:txBody>
          <a:bodyPr vert="horz" lIns="91440" tIns="45720" rIns="91440" bIns="45720" rtlCol="0" anchor="t">
            <a:noAutofit/>
          </a:bodyPr>
          <a:lstStyle/>
          <a:p>
            <a:pPr fontAlgn="ctr"/>
            <a:endParaRPr lang="en-US" sz="1400" dirty="0">
              <a:solidFill>
                <a:schemeClr val="accent1">
                  <a:lumMod val="40000"/>
                  <a:lumOff val="60000"/>
                </a:schemeClr>
              </a:solidFill>
            </a:endParaRPr>
          </a:p>
        </p:txBody>
      </p:sp>
      <p:sp>
        <p:nvSpPr>
          <p:cNvPr id="10" name="TextBox 9">
            <a:extLst>
              <a:ext uri="{FF2B5EF4-FFF2-40B4-BE49-F238E27FC236}">
                <a16:creationId xmlns:a16="http://schemas.microsoft.com/office/drawing/2014/main" id="{5943D3A5-8AC0-0F45-8046-2C1029D2D9AD}"/>
              </a:ext>
            </a:extLst>
          </p:cNvPr>
          <p:cNvSpPr txBox="1"/>
          <p:nvPr/>
        </p:nvSpPr>
        <p:spPr>
          <a:xfrm>
            <a:off x="441165" y="1732399"/>
            <a:ext cx="3665874" cy="4393095"/>
          </a:xfrm>
          <a:prstGeom prst="rect">
            <a:avLst/>
          </a:prstGeom>
        </p:spPr>
        <p:txBody>
          <a:bodyPr vert="horz" lIns="91440" tIns="45720" rIns="91440" bIns="45720" rtlCol="0" anchor="t">
            <a:noAutofit/>
          </a:bodyPr>
          <a:lstStyle/>
          <a:p>
            <a:pPr marL="342900" indent="-342900" fontAlgn="ctr">
              <a:buFont typeface="+mj-lt"/>
              <a:buAutoNum type="arabicPeriod" startAt="4"/>
            </a:pPr>
            <a:r>
              <a:rPr lang="en-US" sz="1300" dirty="0">
                <a:solidFill>
                  <a:schemeClr val="accent1">
                    <a:lumMod val="60000"/>
                    <a:lumOff val="40000"/>
                  </a:schemeClr>
                </a:solidFill>
              </a:rPr>
              <a:t>Add your text links o this page, like you have on the others.</a:t>
            </a:r>
          </a:p>
          <a:p>
            <a:pPr marL="342900" indent="-342900" fontAlgn="ctr">
              <a:buFont typeface="+mj-lt"/>
              <a:buAutoNum type="arabicPeriod" startAt="4"/>
            </a:pPr>
            <a:endParaRPr lang="en-US" sz="1300" dirty="0">
              <a:solidFill>
                <a:schemeClr val="accent1">
                  <a:lumMod val="60000"/>
                  <a:lumOff val="40000"/>
                </a:schemeClr>
              </a:solidFill>
            </a:endParaRPr>
          </a:p>
          <a:p>
            <a:pPr marL="342900" indent="-342900" fontAlgn="ctr">
              <a:buFont typeface="+mj-lt"/>
              <a:buAutoNum type="arabicPeriod" startAt="4"/>
            </a:pPr>
            <a:r>
              <a:rPr lang="en-US" sz="1300" dirty="0">
                <a:solidFill>
                  <a:schemeClr val="accent1">
                    <a:lumMod val="60000"/>
                    <a:lumOff val="40000"/>
                  </a:schemeClr>
                </a:solidFill>
              </a:rPr>
              <a:t>Make this link bold like the others.</a:t>
            </a:r>
          </a:p>
        </p:txBody>
      </p:sp>
      <p:pic>
        <p:nvPicPr>
          <p:cNvPr id="5" name="Picture 4" descr="Graphical user interface, application&#10;&#10;Description automatically generated">
            <a:extLst>
              <a:ext uri="{FF2B5EF4-FFF2-40B4-BE49-F238E27FC236}">
                <a16:creationId xmlns:a16="http://schemas.microsoft.com/office/drawing/2014/main" id="{AB1CFDAE-C9FC-C343-B321-C0F81F87AE13}"/>
              </a:ext>
            </a:extLst>
          </p:cNvPr>
          <p:cNvPicPr>
            <a:picLocks noChangeAspect="1"/>
          </p:cNvPicPr>
          <p:nvPr/>
        </p:nvPicPr>
        <p:blipFill rotWithShape="1">
          <a:blip r:embed="rId2"/>
          <a:srcRect l="1194" t="20543" r="-1194" b="36217"/>
          <a:stretch/>
        </p:blipFill>
        <p:spPr>
          <a:xfrm>
            <a:off x="4632163" y="-1"/>
            <a:ext cx="7556789" cy="6858000"/>
          </a:xfrm>
          <a:prstGeom prst="rect">
            <a:avLst/>
          </a:prstGeom>
        </p:spPr>
      </p:pic>
      <p:sp>
        <p:nvSpPr>
          <p:cNvPr id="12" name="Oval 11">
            <a:extLst>
              <a:ext uri="{FF2B5EF4-FFF2-40B4-BE49-F238E27FC236}">
                <a16:creationId xmlns:a16="http://schemas.microsoft.com/office/drawing/2014/main" id="{A8688F69-F9C2-F843-930D-1AFB829EC3CF}"/>
              </a:ext>
            </a:extLst>
          </p:cNvPr>
          <p:cNvSpPr/>
          <p:nvPr/>
        </p:nvSpPr>
        <p:spPr>
          <a:xfrm>
            <a:off x="11443969" y="1590669"/>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4</a:t>
            </a:r>
          </a:p>
        </p:txBody>
      </p:sp>
      <p:sp>
        <p:nvSpPr>
          <p:cNvPr id="14" name="Oval 13">
            <a:extLst>
              <a:ext uri="{FF2B5EF4-FFF2-40B4-BE49-F238E27FC236}">
                <a16:creationId xmlns:a16="http://schemas.microsoft.com/office/drawing/2014/main" id="{4D4B17A6-AA71-AB41-8556-2F2A074AAB9A}"/>
              </a:ext>
            </a:extLst>
          </p:cNvPr>
          <p:cNvSpPr/>
          <p:nvPr/>
        </p:nvSpPr>
        <p:spPr>
          <a:xfrm>
            <a:off x="11443969" y="2355811"/>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5</a:t>
            </a:r>
          </a:p>
        </p:txBody>
      </p:sp>
      <p:sp>
        <p:nvSpPr>
          <p:cNvPr id="15" name="Oval 14">
            <a:extLst>
              <a:ext uri="{FF2B5EF4-FFF2-40B4-BE49-F238E27FC236}">
                <a16:creationId xmlns:a16="http://schemas.microsoft.com/office/drawing/2014/main" id="{01D669D6-7A27-E045-8D58-2063F05E39AF}"/>
              </a:ext>
            </a:extLst>
          </p:cNvPr>
          <p:cNvSpPr/>
          <p:nvPr/>
        </p:nvSpPr>
        <p:spPr>
          <a:xfrm>
            <a:off x="6279652" y="6017949"/>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4</a:t>
            </a:r>
          </a:p>
        </p:txBody>
      </p:sp>
    </p:spTree>
    <p:extLst>
      <p:ext uri="{BB962C8B-B14F-4D97-AF65-F5344CB8AC3E}">
        <p14:creationId xmlns:p14="http://schemas.microsoft.com/office/powerpoint/2010/main" val="3461911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E451F2AB-3861-48C5-9859-786EBCA8C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23">
            <a:extLst>
              <a:ext uri="{FF2B5EF4-FFF2-40B4-BE49-F238E27FC236}">
                <a16:creationId xmlns:a16="http://schemas.microsoft.com/office/drawing/2014/main" id="{F11FBB6F-8451-472C-98A6-5FE4298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5BF845-FC6E-2E49-86D1-6F1131BC554D}"/>
              </a:ext>
            </a:extLst>
          </p:cNvPr>
          <p:cNvSpPr>
            <a:spLocks noGrp="1"/>
          </p:cNvSpPr>
          <p:nvPr>
            <p:ph type="title"/>
          </p:nvPr>
        </p:nvSpPr>
        <p:spPr>
          <a:xfrm>
            <a:off x="447261" y="387626"/>
            <a:ext cx="3747052" cy="1262065"/>
          </a:xfrm>
        </p:spPr>
        <p:txBody>
          <a:bodyPr vert="horz" lIns="91440" tIns="45720" rIns="91440" bIns="45720" rtlCol="0" anchor="t">
            <a:normAutofit/>
          </a:bodyPr>
          <a:lstStyle/>
          <a:p>
            <a:r>
              <a:rPr lang="en-US" sz="3200" dirty="0"/>
              <a:t>Medicare:</a:t>
            </a:r>
            <a:br>
              <a:rPr lang="en-US" sz="3200" dirty="0"/>
            </a:br>
            <a:r>
              <a:rPr lang="en-US" sz="2800" dirty="0"/>
              <a:t>A few minor tweaks</a:t>
            </a:r>
          </a:p>
        </p:txBody>
      </p:sp>
      <p:sp>
        <p:nvSpPr>
          <p:cNvPr id="6" name="TextBox 5">
            <a:extLst>
              <a:ext uri="{FF2B5EF4-FFF2-40B4-BE49-F238E27FC236}">
                <a16:creationId xmlns:a16="http://schemas.microsoft.com/office/drawing/2014/main" id="{8423B53F-D7A4-0C4D-B17B-50B32EC21A2F}"/>
              </a:ext>
            </a:extLst>
          </p:cNvPr>
          <p:cNvSpPr txBox="1"/>
          <p:nvPr/>
        </p:nvSpPr>
        <p:spPr>
          <a:xfrm>
            <a:off x="444213" y="1908313"/>
            <a:ext cx="3665874" cy="4393095"/>
          </a:xfrm>
          <a:prstGeom prst="rect">
            <a:avLst/>
          </a:prstGeom>
        </p:spPr>
        <p:txBody>
          <a:bodyPr vert="horz" lIns="91440" tIns="45720" rIns="91440" bIns="45720" rtlCol="0" anchor="t">
            <a:noAutofit/>
          </a:bodyPr>
          <a:lstStyle/>
          <a:p>
            <a:pPr fontAlgn="ctr"/>
            <a:endParaRPr lang="en-US" sz="1400" dirty="0">
              <a:solidFill>
                <a:schemeClr val="accent1">
                  <a:lumMod val="40000"/>
                  <a:lumOff val="60000"/>
                </a:schemeClr>
              </a:solidFill>
            </a:endParaRPr>
          </a:p>
        </p:txBody>
      </p:sp>
      <p:sp>
        <p:nvSpPr>
          <p:cNvPr id="10" name="TextBox 9">
            <a:extLst>
              <a:ext uri="{FF2B5EF4-FFF2-40B4-BE49-F238E27FC236}">
                <a16:creationId xmlns:a16="http://schemas.microsoft.com/office/drawing/2014/main" id="{5943D3A5-8AC0-0F45-8046-2C1029D2D9AD}"/>
              </a:ext>
            </a:extLst>
          </p:cNvPr>
          <p:cNvSpPr txBox="1"/>
          <p:nvPr/>
        </p:nvSpPr>
        <p:spPr>
          <a:xfrm>
            <a:off x="441164" y="1732399"/>
            <a:ext cx="3829177" cy="4737975"/>
          </a:xfrm>
          <a:prstGeom prst="rect">
            <a:avLst/>
          </a:prstGeom>
        </p:spPr>
        <p:txBody>
          <a:bodyPr vert="horz" lIns="91440" tIns="45720" rIns="91440" bIns="45720" rtlCol="0" anchor="t">
            <a:noAutofit/>
          </a:bodyPr>
          <a:lstStyle/>
          <a:p>
            <a:pPr marL="342900" indent="-342900" fontAlgn="ctr">
              <a:buFont typeface="+mj-lt"/>
              <a:buAutoNum type="arabicPeriod"/>
            </a:pPr>
            <a:r>
              <a:rPr lang="en-US" sz="1300" dirty="0">
                <a:solidFill>
                  <a:srgbClr val="FF0000"/>
                </a:solidFill>
              </a:rPr>
              <a:t>Every day nearly 11,000 citizens will turn 65 for at least another decade, </a:t>
            </a:r>
            <a:r>
              <a:rPr lang="en-US" sz="1300" dirty="0"/>
              <a:t>it’s clear that the Medicare market will continue its ever-expanding growth for the foreseeable future.</a:t>
            </a:r>
            <a:br>
              <a:rPr lang="en-US" sz="1300" dirty="0"/>
            </a:br>
            <a:br>
              <a:rPr lang="en-US" sz="1300" dirty="0"/>
            </a:br>
            <a:r>
              <a:rPr lang="en-US" sz="1300" dirty="0">
                <a:solidFill>
                  <a:schemeClr val="accent1">
                    <a:lumMod val="60000"/>
                    <a:lumOff val="40000"/>
                  </a:schemeClr>
                </a:solidFill>
              </a:rPr>
              <a:t>Rewrite:</a:t>
            </a:r>
            <a:br>
              <a:rPr lang="en-US" sz="1300" dirty="0">
                <a:solidFill>
                  <a:schemeClr val="accent1">
                    <a:lumMod val="60000"/>
                    <a:lumOff val="40000"/>
                  </a:schemeClr>
                </a:solidFill>
              </a:rPr>
            </a:br>
            <a:r>
              <a:rPr lang="en-US" sz="1300" dirty="0">
                <a:solidFill>
                  <a:schemeClr val="accent1">
                    <a:lumMod val="60000"/>
                    <a:lumOff val="40000"/>
                  </a:schemeClr>
                </a:solidFill>
              </a:rPr>
              <a:t>With nearly 11,000 citizens turning 65 every day for the next decade, it’s clear that the Medicare market will continue its ever-expanding growth for the foreseeable future.</a:t>
            </a:r>
          </a:p>
          <a:p>
            <a:pPr marL="342900" indent="-342900" fontAlgn="ctr">
              <a:buFont typeface="+mj-lt"/>
              <a:buAutoNum type="arabicPeriod"/>
            </a:pPr>
            <a:endParaRPr lang="en-US" sz="1300" dirty="0">
              <a:solidFill>
                <a:schemeClr val="accent1">
                  <a:lumMod val="60000"/>
                  <a:lumOff val="40000"/>
                </a:schemeClr>
              </a:solidFill>
            </a:endParaRPr>
          </a:p>
          <a:p>
            <a:pPr marL="342900" indent="-342900" fontAlgn="ctr">
              <a:buFont typeface="+mj-lt"/>
              <a:buAutoNum type="arabicPeriod"/>
            </a:pPr>
            <a:r>
              <a:rPr lang="en-US" sz="1300" dirty="0"/>
              <a:t>Forward</a:t>
            </a:r>
            <a:r>
              <a:rPr lang="en-US" sz="1300" dirty="0">
                <a:solidFill>
                  <a:srgbClr val="FF0000"/>
                </a:solidFill>
              </a:rPr>
              <a:t>-</a:t>
            </a:r>
            <a:r>
              <a:rPr lang="en-US" sz="1300" dirty="0"/>
              <a:t>thinking insurance agents…</a:t>
            </a:r>
            <a:br>
              <a:rPr lang="en-US" sz="1300" dirty="0"/>
            </a:br>
            <a:br>
              <a:rPr lang="en-US" sz="1300" dirty="0"/>
            </a:br>
            <a:r>
              <a:rPr lang="en-US" sz="1300" dirty="0">
                <a:solidFill>
                  <a:schemeClr val="accent1">
                    <a:lumMod val="60000"/>
                    <a:lumOff val="40000"/>
                  </a:schemeClr>
                </a:solidFill>
              </a:rPr>
              <a:t>Rewrite:</a:t>
            </a:r>
            <a:br>
              <a:rPr lang="en-US" sz="1300" dirty="0">
                <a:solidFill>
                  <a:schemeClr val="accent1">
                    <a:lumMod val="60000"/>
                    <a:lumOff val="40000"/>
                  </a:schemeClr>
                </a:solidFill>
              </a:rPr>
            </a:br>
            <a:r>
              <a:rPr lang="en-US" sz="1300" dirty="0">
                <a:solidFill>
                  <a:schemeClr val="accent1">
                    <a:lumMod val="60000"/>
                    <a:lumOff val="40000"/>
                  </a:schemeClr>
                </a:solidFill>
              </a:rPr>
              <a:t>Forward-thinking insurance agents…</a:t>
            </a:r>
          </a:p>
          <a:p>
            <a:pPr marL="342900" indent="-342900" fontAlgn="ctr">
              <a:buFont typeface="+mj-lt"/>
              <a:buAutoNum type="arabicPeriod"/>
            </a:pPr>
            <a:endParaRPr lang="en-US" sz="1300" dirty="0">
              <a:solidFill>
                <a:schemeClr val="accent1">
                  <a:lumMod val="60000"/>
                  <a:lumOff val="40000"/>
                </a:schemeClr>
              </a:solidFill>
            </a:endParaRPr>
          </a:p>
          <a:p>
            <a:pPr marL="342900" indent="-342900" fontAlgn="ctr">
              <a:buFont typeface="+mj-lt"/>
              <a:buAutoNum type="arabicPeriod"/>
            </a:pPr>
            <a:r>
              <a:rPr lang="en-US" sz="1300" dirty="0"/>
              <a:t>With just 500 clients</a:t>
            </a:r>
            <a:r>
              <a:rPr lang="en-US" sz="1300" dirty="0">
                <a:solidFill>
                  <a:srgbClr val="FF0000"/>
                </a:solidFill>
              </a:rPr>
              <a:t>’</a:t>
            </a:r>
            <a:r>
              <a:rPr lang="en-US" sz="1300" dirty="0"/>
              <a:t> agents specializing…</a:t>
            </a:r>
            <a:br>
              <a:rPr lang="en-US" sz="1300" dirty="0"/>
            </a:br>
            <a:br>
              <a:rPr lang="en-US" sz="1300" dirty="0"/>
            </a:br>
            <a:r>
              <a:rPr lang="en-US" sz="1300" dirty="0">
                <a:solidFill>
                  <a:schemeClr val="accent1">
                    <a:lumMod val="60000"/>
                    <a:lumOff val="40000"/>
                  </a:schemeClr>
                </a:solidFill>
              </a:rPr>
              <a:t>Rewrite:</a:t>
            </a:r>
            <a:br>
              <a:rPr lang="en-US" sz="1300" dirty="0">
                <a:solidFill>
                  <a:schemeClr val="accent1">
                    <a:lumMod val="60000"/>
                    <a:lumOff val="40000"/>
                  </a:schemeClr>
                </a:solidFill>
              </a:rPr>
            </a:br>
            <a:r>
              <a:rPr lang="en-US" sz="1300" dirty="0">
                <a:solidFill>
                  <a:schemeClr val="accent1">
                    <a:lumMod val="60000"/>
                    <a:lumOff val="40000"/>
                  </a:schemeClr>
                </a:solidFill>
              </a:rPr>
              <a:t>With just 500 clients, agents specializing…</a:t>
            </a:r>
          </a:p>
        </p:txBody>
      </p:sp>
      <p:pic>
        <p:nvPicPr>
          <p:cNvPr id="4" name="Picture 3" descr="Graphical user interface, application&#10;&#10;Description automatically generated">
            <a:extLst>
              <a:ext uri="{FF2B5EF4-FFF2-40B4-BE49-F238E27FC236}">
                <a16:creationId xmlns:a16="http://schemas.microsoft.com/office/drawing/2014/main" id="{81F71B34-CBEF-4243-9E4D-AF6073C52961}"/>
              </a:ext>
            </a:extLst>
          </p:cNvPr>
          <p:cNvPicPr>
            <a:picLocks noChangeAspect="1"/>
          </p:cNvPicPr>
          <p:nvPr/>
        </p:nvPicPr>
        <p:blipFill rotWithShape="1">
          <a:blip r:embed="rId2"/>
          <a:srcRect b="69009"/>
          <a:stretch/>
        </p:blipFill>
        <p:spPr>
          <a:xfrm>
            <a:off x="4640053" y="-1"/>
            <a:ext cx="7551947" cy="6858001"/>
          </a:xfrm>
          <a:prstGeom prst="rect">
            <a:avLst/>
          </a:prstGeom>
        </p:spPr>
      </p:pic>
      <p:sp>
        <p:nvSpPr>
          <p:cNvPr id="16" name="Oval 15">
            <a:extLst>
              <a:ext uri="{FF2B5EF4-FFF2-40B4-BE49-F238E27FC236}">
                <a16:creationId xmlns:a16="http://schemas.microsoft.com/office/drawing/2014/main" id="{BF8D3A7A-D5F6-A94C-B7B6-303BC370C65C}"/>
              </a:ext>
            </a:extLst>
          </p:cNvPr>
          <p:cNvSpPr/>
          <p:nvPr/>
        </p:nvSpPr>
        <p:spPr>
          <a:xfrm>
            <a:off x="4747657" y="2523698"/>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1</a:t>
            </a:r>
          </a:p>
        </p:txBody>
      </p:sp>
      <p:sp>
        <p:nvSpPr>
          <p:cNvPr id="12" name="Oval 11">
            <a:extLst>
              <a:ext uri="{FF2B5EF4-FFF2-40B4-BE49-F238E27FC236}">
                <a16:creationId xmlns:a16="http://schemas.microsoft.com/office/drawing/2014/main" id="{A8688F69-F9C2-F843-930D-1AFB829EC3CF}"/>
              </a:ext>
            </a:extLst>
          </p:cNvPr>
          <p:cNvSpPr/>
          <p:nvPr/>
        </p:nvSpPr>
        <p:spPr>
          <a:xfrm>
            <a:off x="4747657" y="3503757"/>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2</a:t>
            </a:r>
          </a:p>
        </p:txBody>
      </p:sp>
      <p:sp>
        <p:nvSpPr>
          <p:cNvPr id="13" name="Oval 12">
            <a:extLst>
              <a:ext uri="{FF2B5EF4-FFF2-40B4-BE49-F238E27FC236}">
                <a16:creationId xmlns:a16="http://schemas.microsoft.com/office/drawing/2014/main" id="{BADCDAC8-42E9-9149-9D92-FB901516C787}"/>
              </a:ext>
            </a:extLst>
          </p:cNvPr>
          <p:cNvSpPr/>
          <p:nvPr/>
        </p:nvSpPr>
        <p:spPr>
          <a:xfrm>
            <a:off x="4747657" y="3928946"/>
            <a:ext cx="300770" cy="283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3</a:t>
            </a:r>
          </a:p>
        </p:txBody>
      </p:sp>
    </p:spTree>
    <p:extLst>
      <p:ext uri="{BB962C8B-B14F-4D97-AF65-F5344CB8AC3E}">
        <p14:creationId xmlns:p14="http://schemas.microsoft.com/office/powerpoint/2010/main" val="1657907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AF54D-7AA7-5848-9E04-4F2578BD57E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4C38DC0-D515-FC4F-BB28-542DCBF93840}"/>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D1C3FA27-BA4E-024F-B0F4-6ED3C406D8F5}"/>
              </a:ext>
            </a:extLst>
          </p:cNvPr>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val="553625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Freeform 6">
            <a:extLst>
              <a:ext uri="{FF2B5EF4-FFF2-40B4-BE49-F238E27FC236}">
                <a16:creationId xmlns:a16="http://schemas.microsoft.com/office/drawing/2014/main" id="{8775F366-526C-4C42-8931-696FFE8AA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useBgFill="1">
        <p:nvSpPr>
          <p:cNvPr id="10" name="Rectangle 9">
            <a:extLst>
              <a:ext uri="{FF2B5EF4-FFF2-40B4-BE49-F238E27FC236}">
                <a16:creationId xmlns:a16="http://schemas.microsoft.com/office/drawing/2014/main" id="{21DCC7BA-3740-47E1-91B9-626938139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84CEFA49-6B2F-4FE6-B6AF-31D49E68C2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40086" y="40084"/>
            <a:ext cx="6858002" cy="6777832"/>
          </a:xfrm>
          <a:custGeom>
            <a:avLst/>
            <a:gdLst>
              <a:gd name="connsiteX0" fmla="*/ 6858001 w 6858002"/>
              <a:gd name="connsiteY0" fmla="*/ 4666984 h 6777832"/>
              <a:gd name="connsiteX1" fmla="*/ 3829243 w 6858002"/>
              <a:gd name="connsiteY1" fmla="*/ 6654602 h 6777832"/>
              <a:gd name="connsiteX2" fmla="*/ 3827370 w 6858002"/>
              <a:gd name="connsiteY2" fmla="*/ 6656146 h 6777832"/>
              <a:gd name="connsiteX3" fmla="*/ 3824584 w 6858002"/>
              <a:gd name="connsiteY3" fmla="*/ 6657658 h 6777832"/>
              <a:gd name="connsiteX4" fmla="*/ 3798694 w 6858002"/>
              <a:gd name="connsiteY4" fmla="*/ 6674649 h 6777832"/>
              <a:gd name="connsiteX5" fmla="*/ 3785012 w 6858002"/>
              <a:gd name="connsiteY5" fmla="*/ 6679138 h 6777832"/>
              <a:gd name="connsiteX6" fmla="*/ 3706340 w 6858002"/>
              <a:gd name="connsiteY6" fmla="*/ 6721839 h 6777832"/>
              <a:gd name="connsiteX7" fmla="*/ 3428999 w 6858002"/>
              <a:gd name="connsiteY7" fmla="*/ 6777832 h 6777832"/>
              <a:gd name="connsiteX8" fmla="*/ 3151659 w 6858002"/>
              <a:gd name="connsiteY8" fmla="*/ 6721839 h 6777832"/>
              <a:gd name="connsiteX9" fmla="*/ 3072997 w 6858002"/>
              <a:gd name="connsiteY9" fmla="*/ 6679143 h 6777832"/>
              <a:gd name="connsiteX10" fmla="*/ 3059299 w 6858002"/>
              <a:gd name="connsiteY10" fmla="*/ 6674649 h 6777832"/>
              <a:gd name="connsiteX11" fmla="*/ 3033384 w 6858002"/>
              <a:gd name="connsiteY11" fmla="*/ 6657642 h 6777832"/>
              <a:gd name="connsiteX12" fmla="*/ 3030628 w 6858002"/>
              <a:gd name="connsiteY12" fmla="*/ 6656146 h 6777832"/>
              <a:gd name="connsiteX13" fmla="*/ 3028776 w 6858002"/>
              <a:gd name="connsiteY13" fmla="*/ 6654618 h 6777832"/>
              <a:gd name="connsiteX14" fmla="*/ 1 w 6858002"/>
              <a:gd name="connsiteY14" fmla="*/ 4666984 h 6777832"/>
              <a:gd name="connsiteX15" fmla="*/ 6858002 w 6858002"/>
              <a:gd name="connsiteY15" fmla="*/ 0 h 6777832"/>
              <a:gd name="connsiteX16" fmla="*/ 6858002 w 6858002"/>
              <a:gd name="connsiteY16" fmla="*/ 1570616 h 6777832"/>
              <a:gd name="connsiteX17" fmla="*/ 6858001 w 6858002"/>
              <a:gd name="connsiteY17" fmla="*/ 1570616 h 6777832"/>
              <a:gd name="connsiteX18" fmla="*/ 6858001 w 6858002"/>
              <a:gd name="connsiteY18" fmla="*/ 4666983 h 6777832"/>
              <a:gd name="connsiteX19" fmla="*/ 0 w 6858002"/>
              <a:gd name="connsiteY19" fmla="*/ 4666983 h 6777832"/>
              <a:gd name="connsiteX20" fmla="*/ 0 w 6858002"/>
              <a:gd name="connsiteY20" fmla="*/ 595217 h 6777832"/>
              <a:gd name="connsiteX21" fmla="*/ 1 w 6858002"/>
              <a:gd name="connsiteY21" fmla="*/ 595217 h 6777832"/>
              <a:gd name="connsiteX22" fmla="*/ 1 w 6858002"/>
              <a:gd name="connsiteY22" fmla="*/ 0 h 67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002" h="6777832">
                <a:moveTo>
                  <a:pt x="6858001" y="4666984"/>
                </a:moveTo>
                <a:lnTo>
                  <a:pt x="3829243" y="6654602"/>
                </a:lnTo>
                <a:lnTo>
                  <a:pt x="3827370" y="6656146"/>
                </a:lnTo>
                <a:lnTo>
                  <a:pt x="3824584" y="6657658"/>
                </a:lnTo>
                <a:lnTo>
                  <a:pt x="3798694" y="6674649"/>
                </a:lnTo>
                <a:lnTo>
                  <a:pt x="3785012" y="6679138"/>
                </a:lnTo>
                <a:lnTo>
                  <a:pt x="3706340" y="6721839"/>
                </a:lnTo>
                <a:cubicBezTo>
                  <a:pt x="3621097" y="6757894"/>
                  <a:pt x="3527376" y="6777832"/>
                  <a:pt x="3428999" y="6777832"/>
                </a:cubicBezTo>
                <a:cubicBezTo>
                  <a:pt x="3330622" y="6777832"/>
                  <a:pt x="3236902" y="6757894"/>
                  <a:pt x="3151659" y="6721839"/>
                </a:cubicBezTo>
                <a:lnTo>
                  <a:pt x="3072997" y="6679143"/>
                </a:lnTo>
                <a:lnTo>
                  <a:pt x="3059299" y="6674649"/>
                </a:lnTo>
                <a:lnTo>
                  <a:pt x="3033384" y="6657642"/>
                </a:lnTo>
                <a:lnTo>
                  <a:pt x="3030628" y="6656146"/>
                </a:lnTo>
                <a:lnTo>
                  <a:pt x="3028776" y="6654618"/>
                </a:lnTo>
                <a:lnTo>
                  <a:pt x="1" y="4666984"/>
                </a:lnTo>
                <a:close/>
                <a:moveTo>
                  <a:pt x="6858002" y="0"/>
                </a:moveTo>
                <a:lnTo>
                  <a:pt x="6858002" y="1570616"/>
                </a:lnTo>
                <a:lnTo>
                  <a:pt x="6858001" y="1570616"/>
                </a:lnTo>
                <a:lnTo>
                  <a:pt x="6858001" y="4666983"/>
                </a:lnTo>
                <a:lnTo>
                  <a:pt x="0" y="4666983"/>
                </a:lnTo>
                <a:lnTo>
                  <a:pt x="0" y="595217"/>
                </a:lnTo>
                <a:lnTo>
                  <a:pt x="1" y="595217"/>
                </a:lnTo>
                <a:lnTo>
                  <a:pt x="1" y="0"/>
                </a:lnTo>
                <a:close/>
              </a:path>
            </a:pathLst>
          </a:custGeom>
          <a:ln>
            <a:noFill/>
          </a:ln>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E85C68A-97B2-E644-8469-9B28DC883DB8}"/>
              </a:ext>
            </a:extLst>
          </p:cNvPr>
          <p:cNvSpPr>
            <a:spLocks noGrp="1"/>
          </p:cNvSpPr>
          <p:nvPr>
            <p:ph type="title"/>
          </p:nvPr>
        </p:nvSpPr>
        <p:spPr>
          <a:xfrm>
            <a:off x="451514" y="947607"/>
            <a:ext cx="4389427" cy="4962786"/>
          </a:xfrm>
        </p:spPr>
        <p:txBody>
          <a:bodyPr vert="horz" lIns="91440" tIns="45720" rIns="91440" bIns="45720" rtlCol="0" anchor="ctr">
            <a:normAutofit/>
          </a:bodyPr>
          <a:lstStyle/>
          <a:p>
            <a:pPr algn="l"/>
            <a:r>
              <a:rPr lang="en-US" sz="5400" dirty="0"/>
              <a:t>That’s all I’ve got!</a:t>
            </a:r>
          </a:p>
        </p:txBody>
      </p:sp>
      <p:sp>
        <p:nvSpPr>
          <p:cNvPr id="3" name="Text Placeholder 2">
            <a:extLst>
              <a:ext uri="{FF2B5EF4-FFF2-40B4-BE49-F238E27FC236}">
                <a16:creationId xmlns:a16="http://schemas.microsoft.com/office/drawing/2014/main" id="{48446955-C4B8-9545-B0CD-3DF3B414EF65}"/>
              </a:ext>
            </a:extLst>
          </p:cNvPr>
          <p:cNvSpPr>
            <a:spLocks noGrp="1"/>
          </p:cNvSpPr>
          <p:nvPr>
            <p:ph type="body" idx="1"/>
          </p:nvPr>
        </p:nvSpPr>
        <p:spPr>
          <a:xfrm>
            <a:off x="7229345" y="947607"/>
            <a:ext cx="4152655" cy="4962785"/>
          </a:xfrm>
          <a:effectLst/>
        </p:spPr>
        <p:txBody>
          <a:bodyPr vert="horz" lIns="91440" tIns="45720" rIns="91440" bIns="45720" rtlCol="0" anchor="ctr">
            <a:normAutofit fontScale="70000" lnSpcReduction="20000"/>
          </a:bodyPr>
          <a:lstStyle/>
          <a:p>
            <a:pPr algn="l">
              <a:lnSpc>
                <a:spcPct val="120000"/>
              </a:lnSpc>
            </a:pPr>
            <a:r>
              <a:rPr lang="en-US" sz="2800" dirty="0"/>
              <a:t>Thank you for being so awesome and totally on top of all the suggestions and changes – I hope you’re able to see a positive impact on the Apex website!</a:t>
            </a:r>
          </a:p>
          <a:p>
            <a:pPr algn="l">
              <a:lnSpc>
                <a:spcPct val="120000"/>
              </a:lnSpc>
            </a:pPr>
            <a:br>
              <a:rPr lang="en-US" sz="2800" dirty="0"/>
            </a:br>
            <a:r>
              <a:rPr lang="en-US" sz="2800" dirty="0"/>
              <a:t>It’s been a pleasure doing business with you, John! Please let me know if there’s anything else I can help with.</a:t>
            </a:r>
          </a:p>
          <a:p>
            <a:pPr algn="l">
              <a:lnSpc>
                <a:spcPct val="120000"/>
              </a:lnSpc>
            </a:pPr>
            <a:endParaRPr lang="en-US" sz="2800" dirty="0"/>
          </a:p>
          <a:p>
            <a:pPr algn="l">
              <a:lnSpc>
                <a:spcPct val="120000"/>
              </a:lnSpc>
            </a:pPr>
            <a:r>
              <a:rPr lang="en-US" sz="2800" dirty="0"/>
              <a:t>-- Jodi Kuehn</a:t>
            </a:r>
            <a:br>
              <a:rPr lang="en-US" sz="2800" dirty="0"/>
            </a:br>
            <a:r>
              <a:rPr lang="en-US" sz="2200" dirty="0">
                <a:solidFill>
                  <a:schemeClr val="accent1">
                    <a:lumMod val="60000"/>
                    <a:lumOff val="40000"/>
                  </a:schemeClr>
                </a:solidFill>
              </a:rPr>
              <a:t>Keen Eye Design</a:t>
            </a:r>
          </a:p>
        </p:txBody>
      </p:sp>
      <p:pic>
        <p:nvPicPr>
          <p:cNvPr id="5" name="Picture 4" descr="A picture containing text, vector graphics&#10;&#10;Description automatically generated">
            <a:extLst>
              <a:ext uri="{FF2B5EF4-FFF2-40B4-BE49-F238E27FC236}">
                <a16:creationId xmlns:a16="http://schemas.microsoft.com/office/drawing/2014/main" id="{F167FDC7-0F9D-A646-AE92-166E7F877FB7}"/>
              </a:ext>
            </a:extLst>
          </p:cNvPr>
          <p:cNvPicPr>
            <a:picLocks noChangeAspect="1"/>
          </p:cNvPicPr>
          <p:nvPr/>
        </p:nvPicPr>
        <p:blipFill>
          <a:blip r:embed="rId2"/>
          <a:stretch>
            <a:fillRect/>
          </a:stretch>
        </p:blipFill>
        <p:spPr>
          <a:xfrm>
            <a:off x="4090146" y="1904214"/>
            <a:ext cx="2574564" cy="2574564"/>
          </a:xfrm>
          <a:prstGeom prst="rect">
            <a:avLst/>
          </a:prstGeom>
        </p:spPr>
      </p:pic>
    </p:spTree>
    <p:extLst>
      <p:ext uri="{BB962C8B-B14F-4D97-AF65-F5344CB8AC3E}">
        <p14:creationId xmlns:p14="http://schemas.microsoft.com/office/powerpoint/2010/main" val="29205879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9ECD33"/>
      </a:accent1>
      <a:accent2>
        <a:srgbClr val="E19933"/>
      </a:accent2>
      <a:accent3>
        <a:srgbClr val="DC5D3D"/>
      </a:accent3>
      <a:accent4>
        <a:srgbClr val="A967CB"/>
      </a:accent4>
      <a:accent5>
        <a:srgbClr val="5EA5DD"/>
      </a:accent5>
      <a:accent6>
        <a:srgbClr val="44BEA9"/>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docProps/app.xml><?xml version="1.0" encoding="utf-8"?>
<Properties xmlns="http://schemas.openxmlformats.org/officeDocument/2006/extended-properties" xmlns:vt="http://schemas.openxmlformats.org/officeDocument/2006/docPropsVTypes">
  <Template>{DB3C142A-953C-FF47-B8A7-2AF822A5EECE}tf10001121_mac</Template>
  <TotalTime>54608</TotalTime>
  <Words>1063</Words>
  <Application>Microsoft Macintosh PowerPoint</Application>
  <PresentationFormat>Widescreen</PresentationFormat>
  <Paragraphs>74</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Century Gothic</vt:lpstr>
      <vt:lpstr>Wingdings 2</vt:lpstr>
      <vt:lpstr>Quotable</vt:lpstr>
      <vt:lpstr>APEX UX Review – Pt. 5</vt:lpstr>
      <vt:lpstr>Agent Services:  Revisited</vt:lpstr>
      <vt:lpstr>Agent Services:  A few minor tweaks</vt:lpstr>
      <vt:lpstr>Business in a Box:  A few minor tweaks</vt:lpstr>
      <vt:lpstr>Business in a Box: A few minor tweaks</vt:lpstr>
      <vt:lpstr>Business in a Box: A few minor tweaks</vt:lpstr>
      <vt:lpstr>Business in a Box: A few minor tweaks</vt:lpstr>
      <vt:lpstr>Federal &amp; Postal: A few minor tweaks</vt:lpstr>
      <vt:lpstr>Federal &amp; Postal: A few minor tweaks</vt:lpstr>
      <vt:lpstr>Final Expense: A few minor tweaks</vt:lpstr>
      <vt:lpstr>Final Expense: A few minor tweaks</vt:lpstr>
      <vt:lpstr>Medicare: A few minor tweaks</vt:lpstr>
      <vt:lpstr>PowerPoint Presentation</vt:lpstr>
      <vt:lpstr>That’s all I’ve got!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APEX UX Review</dc:title>
  <dc:creator>jodi@keeneyedesign.com</dc:creator>
  <cp:lastModifiedBy>jodi@keeneyedesign.com</cp:lastModifiedBy>
  <cp:revision>112</cp:revision>
  <dcterms:created xsi:type="dcterms:W3CDTF">2021-06-04T22:39:04Z</dcterms:created>
  <dcterms:modified xsi:type="dcterms:W3CDTF">2021-08-10T03:43:11Z</dcterms:modified>
</cp:coreProperties>
</file>