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7" r:id="rId1"/>
  </p:sldMasterIdLst>
  <p:sldIdLst>
    <p:sldId id="256" r:id="rId2"/>
    <p:sldId id="274" r:id="rId3"/>
    <p:sldId id="273" r:id="rId4"/>
    <p:sldId id="286" r:id="rId5"/>
    <p:sldId id="283" r:id="rId6"/>
    <p:sldId id="287" r:id="rId7"/>
    <p:sldId id="288" r:id="rId8"/>
    <p:sldId id="289" r:id="rId9"/>
    <p:sldId id="290" r:id="rId10"/>
    <p:sldId id="280" r:id="rId11"/>
    <p:sldId id="291"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929292"/>
    <a:srgbClr val="000000"/>
    <a:srgbClr val="6363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79"/>
    <p:restoredTop sz="96327"/>
  </p:normalViewPr>
  <p:slideViewPr>
    <p:cSldViewPr snapToGrid="0" snapToObjects="1">
      <p:cViewPr>
        <p:scale>
          <a:sx n="121" d="100"/>
          <a:sy n="121" d="100"/>
        </p:scale>
        <p:origin x="184" y="11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5451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6988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0085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6/9/21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57264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6/9/21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0228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6/9/21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4320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6/9/21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11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6/9/21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258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pPr/>
              <a:t>6/9/21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842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6/9/21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804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7330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6/9/21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8419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6027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6/9/21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311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6/9/21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0341693"/>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www.apex-ig.com/wp-content/uploads/2020/09/CONTRACT-data-FederalPostal.pdf"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2C750-A30B-F740-AA95-9223E888C674}"/>
              </a:ext>
            </a:extLst>
          </p:cNvPr>
          <p:cNvSpPr>
            <a:spLocks noGrp="1"/>
          </p:cNvSpPr>
          <p:nvPr>
            <p:ph type="ctrTitle"/>
          </p:nvPr>
        </p:nvSpPr>
        <p:spPr/>
        <p:txBody>
          <a:bodyPr/>
          <a:lstStyle/>
          <a:p>
            <a:r>
              <a:rPr lang="en-US" dirty="0"/>
              <a:t>APEX UX Review – Pt. 4</a:t>
            </a:r>
          </a:p>
        </p:txBody>
      </p:sp>
      <p:sp>
        <p:nvSpPr>
          <p:cNvPr id="3" name="Subtitle 2">
            <a:extLst>
              <a:ext uri="{FF2B5EF4-FFF2-40B4-BE49-F238E27FC236}">
                <a16:creationId xmlns:a16="http://schemas.microsoft.com/office/drawing/2014/main" id="{D17BE88B-BCA5-B64F-8B3D-81B91AF6814C}"/>
              </a:ext>
            </a:extLst>
          </p:cNvPr>
          <p:cNvSpPr>
            <a:spLocks noGrp="1"/>
          </p:cNvSpPr>
          <p:nvPr>
            <p:ph type="subTitle" idx="1"/>
          </p:nvPr>
        </p:nvSpPr>
        <p:spPr/>
        <p:txBody>
          <a:bodyPr/>
          <a:lstStyle/>
          <a:p>
            <a:r>
              <a:rPr lang="en-US" dirty="0"/>
              <a:t>By Jodi Kuehn (Keen Eye Design)</a:t>
            </a:r>
          </a:p>
        </p:txBody>
      </p:sp>
    </p:spTree>
    <p:extLst>
      <p:ext uri="{BB962C8B-B14F-4D97-AF65-F5344CB8AC3E}">
        <p14:creationId xmlns:p14="http://schemas.microsoft.com/office/powerpoint/2010/main" val="2882271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89">
            <a:extLst>
              <a:ext uri="{FF2B5EF4-FFF2-40B4-BE49-F238E27FC236}">
                <a16:creationId xmlns:a16="http://schemas.microsoft.com/office/drawing/2014/main" id="{B5CFEB15-BD39-E34F-BA77-1FA7657862CC}"/>
              </a:ext>
            </a:extLst>
          </p:cNvPr>
          <p:cNvPicPr>
            <a:picLocks noChangeAspect="1"/>
          </p:cNvPicPr>
          <p:nvPr/>
        </p:nvPicPr>
        <p:blipFill rotWithShape="1">
          <a:blip r:embed="rId2"/>
          <a:srcRect t="2270" b="30024"/>
          <a:stretch/>
        </p:blipFill>
        <p:spPr>
          <a:xfrm>
            <a:off x="4564794" y="0"/>
            <a:ext cx="7827002" cy="6858000"/>
          </a:xfrm>
          <a:prstGeom prst="rect">
            <a:avLst/>
          </a:prstGeom>
        </p:spPr>
      </p:pic>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Agent Services: </a:t>
            </a:r>
            <a:br>
              <a:rPr lang="en-US" sz="3200" dirty="0"/>
            </a:br>
            <a:r>
              <a:rPr lang="en-US" sz="2800" dirty="0"/>
              <a:t>Landing page</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2185988"/>
            <a:ext cx="3610953" cy="4284386"/>
          </a:xfrm>
          <a:prstGeom prst="rect">
            <a:avLst/>
          </a:prstGeom>
        </p:spPr>
        <p:txBody>
          <a:bodyPr vert="horz" lIns="91440" tIns="45720" rIns="91440" bIns="45720" rtlCol="0" anchor="t">
            <a:noAutofit/>
          </a:bodyPr>
          <a:lstStyle/>
          <a:p>
            <a:pPr marL="342900" indent="-342900" fontAlgn="ctr">
              <a:lnSpc>
                <a:spcPts val="2000"/>
              </a:lnSpc>
              <a:buFont typeface="+mj-lt"/>
              <a:buAutoNum type="arabicPeriod"/>
            </a:pPr>
            <a:r>
              <a:rPr lang="en-US" sz="1300" dirty="0">
                <a:solidFill>
                  <a:schemeClr val="accent1">
                    <a:lumMod val="60000"/>
                    <a:lumOff val="40000"/>
                  </a:schemeClr>
                </a:solidFill>
              </a:rPr>
              <a:t>Keep the font hierarchy going – make the headline “Step 1: Pick Your Lane” stand out by making Business in a Box, Federal &amp; Postal, Final Expense, and Medicare a smaller (but still bold) font. (Like the “Need help” sub-headline.)</a:t>
            </a:r>
          </a:p>
          <a:p>
            <a:pPr marL="342900" indent="-342900" fontAlgn="ctr">
              <a:lnSpc>
                <a:spcPts val="2000"/>
              </a:lnSpc>
              <a:buFont typeface="+mj-lt"/>
              <a:buAutoNum type="arabicPeriod"/>
            </a:pPr>
            <a:r>
              <a:rPr lang="en-US" sz="1300" dirty="0">
                <a:solidFill>
                  <a:schemeClr val="accent1">
                    <a:lumMod val="60000"/>
                    <a:lumOff val="40000"/>
                  </a:schemeClr>
                </a:solidFill>
              </a:rPr>
              <a:t>Fix the typo on “Get Inspired” ;-)</a:t>
            </a:r>
          </a:p>
          <a:p>
            <a:pPr marL="342900" indent="-342900" fontAlgn="ctr">
              <a:lnSpc>
                <a:spcPts val="2000"/>
              </a:lnSpc>
              <a:buFont typeface="+mj-lt"/>
              <a:buAutoNum type="arabicPeriod"/>
            </a:pPr>
            <a:r>
              <a:rPr lang="en-US" sz="1300" dirty="0">
                <a:solidFill>
                  <a:schemeClr val="accent1">
                    <a:lumMod val="60000"/>
                    <a:lumOff val="40000"/>
                  </a:schemeClr>
                </a:solidFill>
              </a:rPr>
              <a:t>Fix grammar and punctuation on “</a:t>
            </a:r>
            <a:r>
              <a:rPr lang="en-US" sz="1300" dirty="0"/>
              <a:t>Check out these video interview with our partners</a:t>
            </a:r>
            <a:r>
              <a:rPr lang="en-US" sz="1300" dirty="0">
                <a:solidFill>
                  <a:schemeClr val="accent1">
                    <a:lumMod val="60000"/>
                    <a:lumOff val="40000"/>
                  </a:schemeClr>
                </a:solidFill>
              </a:rPr>
              <a:t>” – add “s” on ”interviews” and a colon after partners. </a:t>
            </a:r>
          </a:p>
          <a:p>
            <a:pPr marL="342900" indent="-342900" fontAlgn="ctr">
              <a:lnSpc>
                <a:spcPts val="2000"/>
              </a:lnSpc>
              <a:buFont typeface="+mj-lt"/>
              <a:buAutoNum type="arabicPeriod"/>
            </a:pPr>
            <a:r>
              <a:rPr lang="en-US" sz="1300" dirty="0">
                <a:solidFill>
                  <a:schemeClr val="accent1">
                    <a:lumMod val="60000"/>
                    <a:lumOff val="40000"/>
                  </a:schemeClr>
                </a:solidFill>
              </a:rPr>
              <a:t>Good grammar and punctuation = trustworthy business! </a:t>
            </a:r>
          </a:p>
          <a:p>
            <a:pPr marL="342900" indent="-342900" fontAlgn="ctr">
              <a:lnSpc>
                <a:spcPts val="2000"/>
              </a:lnSpc>
              <a:buFont typeface="+mj-lt"/>
              <a:buAutoNum type="arabicPeriod"/>
            </a:pPr>
            <a:endParaRPr lang="en-US" sz="1300" dirty="0">
              <a:solidFill>
                <a:schemeClr val="accent1">
                  <a:lumMod val="60000"/>
                  <a:lumOff val="40000"/>
                </a:schemeClr>
              </a:solidFill>
            </a:endParaRPr>
          </a:p>
          <a:p>
            <a:pPr fontAlgn="ctr">
              <a:lnSpc>
                <a:spcPts val="2000"/>
              </a:lnSpc>
            </a:pPr>
            <a:r>
              <a:rPr lang="en-US" sz="1300" dirty="0">
                <a:solidFill>
                  <a:schemeClr val="accent1">
                    <a:lumMod val="60000"/>
                    <a:lumOff val="40000"/>
                  </a:schemeClr>
                </a:solidFill>
              </a:rPr>
              <a:t>Kudos on making the links much more accessible and SEO friendly! They look awesome! </a:t>
            </a:r>
          </a:p>
        </p:txBody>
      </p:sp>
      <p:sp>
        <p:nvSpPr>
          <p:cNvPr id="9" name="TextBox 8">
            <a:extLst>
              <a:ext uri="{FF2B5EF4-FFF2-40B4-BE49-F238E27FC236}">
                <a16:creationId xmlns:a16="http://schemas.microsoft.com/office/drawing/2014/main" id="{FFF514DF-9EDE-3044-916A-16B8E9A9B0B1}"/>
              </a:ext>
            </a:extLst>
          </p:cNvPr>
          <p:cNvSpPr txBox="1"/>
          <p:nvPr/>
        </p:nvSpPr>
        <p:spPr>
          <a:xfrm>
            <a:off x="447260" y="1448182"/>
            <a:ext cx="3747051" cy="646331"/>
          </a:xfrm>
          <a:prstGeom prst="rect">
            <a:avLst/>
          </a:prstGeom>
          <a:noFill/>
        </p:spPr>
        <p:txBody>
          <a:bodyPr wrap="square" rtlCol="0" anchor="ctr">
            <a:spAutoFit/>
          </a:bodyPr>
          <a:lstStyle/>
          <a:p>
            <a:r>
              <a:rPr lang="en-US" b="1" dirty="0">
                <a:solidFill>
                  <a:schemeClr val="accent1">
                    <a:lumMod val="60000"/>
                    <a:lumOff val="40000"/>
                  </a:schemeClr>
                </a:solidFill>
              </a:rPr>
              <a:t>Looking so much better, but 2 tweaks recommended:</a:t>
            </a:r>
          </a:p>
        </p:txBody>
      </p:sp>
      <p:sp>
        <p:nvSpPr>
          <p:cNvPr id="84" name="Oval 83">
            <a:extLst>
              <a:ext uri="{FF2B5EF4-FFF2-40B4-BE49-F238E27FC236}">
                <a16:creationId xmlns:a16="http://schemas.microsoft.com/office/drawing/2014/main" id="{6D51A5CB-11E5-8242-AAC3-C679A4ADBB84}"/>
              </a:ext>
            </a:extLst>
          </p:cNvPr>
          <p:cNvSpPr/>
          <p:nvPr/>
        </p:nvSpPr>
        <p:spPr>
          <a:xfrm>
            <a:off x="5146633" y="3429000"/>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sp>
        <p:nvSpPr>
          <p:cNvPr id="85" name="Oval 84">
            <a:extLst>
              <a:ext uri="{FF2B5EF4-FFF2-40B4-BE49-F238E27FC236}">
                <a16:creationId xmlns:a16="http://schemas.microsoft.com/office/drawing/2014/main" id="{1C83A657-D9BE-0446-B6B4-DE947DDCB044}"/>
              </a:ext>
            </a:extLst>
          </p:cNvPr>
          <p:cNvSpPr/>
          <p:nvPr/>
        </p:nvSpPr>
        <p:spPr>
          <a:xfrm>
            <a:off x="4980676" y="4535591"/>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2</a:t>
            </a:r>
          </a:p>
        </p:txBody>
      </p:sp>
    </p:spTree>
    <p:extLst>
      <p:ext uri="{BB962C8B-B14F-4D97-AF65-F5344CB8AC3E}">
        <p14:creationId xmlns:p14="http://schemas.microsoft.com/office/powerpoint/2010/main" val="3037479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Agent Services: </a:t>
            </a:r>
            <a:br>
              <a:rPr lang="en-US" sz="3200" dirty="0"/>
            </a:br>
            <a:r>
              <a:rPr lang="en-US" sz="2800" dirty="0"/>
              <a:t>Federal Lane</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10953" cy="4393095"/>
          </a:xfrm>
          <a:prstGeom prst="rect">
            <a:avLst/>
          </a:prstGeom>
        </p:spPr>
        <p:txBody>
          <a:bodyPr vert="horz" lIns="91440" tIns="45720" rIns="91440" bIns="45720" rtlCol="0" anchor="t">
            <a:noAutofit/>
          </a:bodyPr>
          <a:lstStyle/>
          <a:p>
            <a:pPr marL="342900" indent="-342900" fontAlgn="ctr">
              <a:buFont typeface="Arial" panose="020B0604020202020204" pitchFamily="34" charset="0"/>
              <a:buChar char="•"/>
            </a:pPr>
            <a:r>
              <a:rPr lang="en-US" sz="1400" dirty="0"/>
              <a:t>On the previous Agent Services page, customers are warmly welcomed and guided to Step 1 – I don’t think you need to welcome them again on the Lane pages; they’ve already begun the process, so the goal here is to guide them through the next step(s).</a:t>
            </a:r>
          </a:p>
          <a:p>
            <a:pPr marL="342900" indent="-342900" fontAlgn="ctr">
              <a:buFont typeface="Arial" panose="020B0604020202020204" pitchFamily="34" charset="0"/>
              <a:buChar char="•"/>
            </a:pPr>
            <a:endParaRPr lang="en-US" sz="1400" dirty="0"/>
          </a:p>
          <a:p>
            <a:pPr marL="342900" indent="-342900" fontAlgn="ctr">
              <a:buFont typeface="Arial" panose="020B0604020202020204" pitchFamily="34" charset="0"/>
              <a:buChar char="•"/>
            </a:pPr>
            <a:r>
              <a:rPr lang="en-US" sz="1400" dirty="0"/>
              <a:t>The intro copy here should focus on </a:t>
            </a:r>
            <a:r>
              <a:rPr lang="en-US" sz="1400" b="1" dirty="0"/>
              <a:t>WHAT</a:t>
            </a:r>
            <a:r>
              <a:rPr lang="en-US" sz="1400" dirty="0"/>
              <a:t> the Federal &amp; Postal lane is, </a:t>
            </a:r>
            <a:r>
              <a:rPr lang="en-US" sz="1400" b="1" dirty="0"/>
              <a:t>WHO</a:t>
            </a:r>
            <a:r>
              <a:rPr lang="en-US" sz="1400" dirty="0"/>
              <a:t> it’s for, and </a:t>
            </a:r>
            <a:r>
              <a:rPr lang="en-US" sz="1400" b="1" dirty="0"/>
              <a:t>WHY</a:t>
            </a:r>
            <a:r>
              <a:rPr lang="en-US" sz="1400" dirty="0"/>
              <a:t> agents should pursue this lane.</a:t>
            </a:r>
          </a:p>
          <a:p>
            <a:pPr fontAlgn="ctr"/>
            <a:endParaRPr lang="en-US" sz="1400" dirty="0"/>
          </a:p>
          <a:p>
            <a:pPr marL="342900" indent="-342900" fontAlgn="ctr">
              <a:buFont typeface="Arial" panose="020B0604020202020204" pitchFamily="34" charset="0"/>
              <a:buChar char="•"/>
            </a:pPr>
            <a:r>
              <a:rPr lang="en-US" sz="1400" dirty="0"/>
              <a:t>We designated Step 1 on the Agent Services landing page. We need to continue that flow on the Lane pages.</a:t>
            </a:r>
          </a:p>
          <a:p>
            <a:pPr marL="342900" indent="-342900" fontAlgn="ctr">
              <a:buFont typeface="Arial" panose="020B0604020202020204" pitchFamily="34" charset="0"/>
              <a:buChar char="•"/>
            </a:pPr>
            <a:endParaRPr lang="en-US" sz="1400" dirty="0"/>
          </a:p>
          <a:p>
            <a:pPr marL="342900" indent="-342900" fontAlgn="ctr">
              <a:buFont typeface="Arial" panose="020B0604020202020204" pitchFamily="34" charset="0"/>
              <a:buChar char="•"/>
            </a:pPr>
            <a:r>
              <a:rPr lang="en-US" sz="1400" dirty="0"/>
              <a:t>Accordion says “Start Here” but there’s nothing to do in this section.</a:t>
            </a:r>
          </a:p>
          <a:p>
            <a:pPr marL="342900" indent="-342900" fontAlgn="ctr">
              <a:buFont typeface="Arial" panose="020B0604020202020204" pitchFamily="34" charset="0"/>
              <a:buChar char="•"/>
            </a:pPr>
            <a:endParaRPr lang="en-US" sz="1400" dirty="0"/>
          </a:p>
        </p:txBody>
      </p:sp>
      <p:pic>
        <p:nvPicPr>
          <p:cNvPr id="7" name="Picture 6">
            <a:extLst>
              <a:ext uri="{FF2B5EF4-FFF2-40B4-BE49-F238E27FC236}">
                <a16:creationId xmlns:a16="http://schemas.microsoft.com/office/drawing/2014/main" id="{B29D5A4C-5209-484F-AA57-F55EC7F7ACF9}"/>
              </a:ext>
            </a:extLst>
          </p:cNvPr>
          <p:cNvPicPr>
            <a:picLocks noChangeAspect="1"/>
          </p:cNvPicPr>
          <p:nvPr/>
        </p:nvPicPr>
        <p:blipFill rotWithShape="1">
          <a:blip r:embed="rId2"/>
          <a:srcRect t="-8482" b="29763"/>
          <a:stretch/>
        </p:blipFill>
        <p:spPr>
          <a:xfrm>
            <a:off x="4637005" y="-1055821"/>
            <a:ext cx="7660098" cy="7803463"/>
          </a:xfrm>
          <a:prstGeom prst="rect">
            <a:avLst/>
          </a:prstGeom>
        </p:spPr>
      </p:pic>
    </p:spTree>
    <p:extLst>
      <p:ext uri="{BB962C8B-B14F-4D97-AF65-F5344CB8AC3E}">
        <p14:creationId xmlns:p14="http://schemas.microsoft.com/office/powerpoint/2010/main" val="3073481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2FE8DED1-24FF-4A79-873B-ECE3ABE73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0AA6A048-501A-4387-906B-B8A8543E7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7093" y="643467"/>
            <a:ext cx="10917814" cy="5571066"/>
          </a:xfrm>
          <a:custGeom>
            <a:avLst/>
            <a:gdLst>
              <a:gd name="connsiteX0" fmla="*/ 195712 w 10917814"/>
              <a:gd name="connsiteY0" fmla="*/ 0 h 5571066"/>
              <a:gd name="connsiteX1" fmla="*/ 5062165 w 10917814"/>
              <a:gd name="connsiteY1" fmla="*/ 0 h 5571066"/>
              <a:gd name="connsiteX2" fmla="*/ 5419638 w 10917814"/>
              <a:gd name="connsiteY2" fmla="*/ 268105 h 5571066"/>
              <a:gd name="connsiteX3" fmla="*/ 5428105 w 10917814"/>
              <a:gd name="connsiteY3" fmla="*/ 271280 h 5571066"/>
              <a:gd name="connsiteX4" fmla="*/ 5440804 w 10917814"/>
              <a:gd name="connsiteY4" fmla="*/ 276043 h 5571066"/>
              <a:gd name="connsiteX5" fmla="*/ 5453505 w 10917814"/>
              <a:gd name="connsiteY5" fmla="*/ 280805 h 5571066"/>
              <a:gd name="connsiteX6" fmla="*/ 5464088 w 10917814"/>
              <a:gd name="connsiteY6" fmla="*/ 280805 h 5571066"/>
              <a:gd name="connsiteX7" fmla="*/ 5476788 w 10917814"/>
              <a:gd name="connsiteY7" fmla="*/ 280805 h 5571066"/>
              <a:gd name="connsiteX8" fmla="*/ 5487371 w 10917814"/>
              <a:gd name="connsiteY8" fmla="*/ 276043 h 5571066"/>
              <a:gd name="connsiteX9" fmla="*/ 5500071 w 10917814"/>
              <a:gd name="connsiteY9" fmla="*/ 271280 h 5571066"/>
              <a:gd name="connsiteX10" fmla="*/ 5508538 w 10917814"/>
              <a:gd name="connsiteY10" fmla="*/ 268105 h 5571066"/>
              <a:gd name="connsiteX11" fmla="*/ 5866011 w 10917814"/>
              <a:gd name="connsiteY11" fmla="*/ 0 h 5571066"/>
              <a:gd name="connsiteX12" fmla="*/ 10722102 w 10917814"/>
              <a:gd name="connsiteY12" fmla="*/ 0 h 5571066"/>
              <a:gd name="connsiteX13" fmla="*/ 10917814 w 10917814"/>
              <a:gd name="connsiteY13" fmla="*/ 195712 h 5571066"/>
              <a:gd name="connsiteX14" fmla="*/ 10917814 w 10917814"/>
              <a:gd name="connsiteY14" fmla="*/ 5375354 h 5571066"/>
              <a:gd name="connsiteX15" fmla="*/ 10722102 w 10917814"/>
              <a:gd name="connsiteY15" fmla="*/ 5571066 h 5571066"/>
              <a:gd name="connsiteX16" fmla="*/ 195712 w 10917814"/>
              <a:gd name="connsiteY16" fmla="*/ 5571066 h 5571066"/>
              <a:gd name="connsiteX17" fmla="*/ 0 w 10917814"/>
              <a:gd name="connsiteY17" fmla="*/ 5375354 h 5571066"/>
              <a:gd name="connsiteX18" fmla="*/ 0 w 10917814"/>
              <a:gd name="connsiteY18" fmla="*/ 195712 h 5571066"/>
              <a:gd name="connsiteX19" fmla="*/ 195712 w 10917814"/>
              <a:gd name="connsiteY19" fmla="*/ 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17814" h="5571066">
                <a:moveTo>
                  <a:pt x="195712" y="0"/>
                </a:moveTo>
                <a:lnTo>
                  <a:pt x="5062165" y="0"/>
                </a:lnTo>
                <a:lnTo>
                  <a:pt x="5419638" y="268105"/>
                </a:lnTo>
                <a:lnTo>
                  <a:pt x="5428105" y="271280"/>
                </a:lnTo>
                <a:lnTo>
                  <a:pt x="5440804" y="276043"/>
                </a:lnTo>
                <a:lnTo>
                  <a:pt x="5453505" y="280805"/>
                </a:lnTo>
                <a:lnTo>
                  <a:pt x="5464088" y="280805"/>
                </a:lnTo>
                <a:lnTo>
                  <a:pt x="5476788" y="280805"/>
                </a:lnTo>
                <a:lnTo>
                  <a:pt x="5487371" y="276043"/>
                </a:lnTo>
                <a:lnTo>
                  <a:pt x="5500071" y="271280"/>
                </a:lnTo>
                <a:lnTo>
                  <a:pt x="5508538" y="268105"/>
                </a:lnTo>
                <a:lnTo>
                  <a:pt x="5866011" y="0"/>
                </a:lnTo>
                <a:lnTo>
                  <a:pt x="10722102" y="0"/>
                </a:lnTo>
                <a:cubicBezTo>
                  <a:pt x="10830191" y="0"/>
                  <a:pt x="10917814" y="87623"/>
                  <a:pt x="10917814" y="195712"/>
                </a:cubicBezTo>
                <a:lnTo>
                  <a:pt x="10917814" y="5375354"/>
                </a:lnTo>
                <a:cubicBezTo>
                  <a:pt x="10917814" y="5483443"/>
                  <a:pt x="10830191" y="5571066"/>
                  <a:pt x="10722102" y="5571066"/>
                </a:cubicBezTo>
                <a:lnTo>
                  <a:pt x="195712" y="5571066"/>
                </a:lnTo>
                <a:cubicBezTo>
                  <a:pt x="87623" y="5571066"/>
                  <a:pt x="0" y="5483443"/>
                  <a:pt x="0" y="5375354"/>
                </a:cubicBezTo>
                <a:lnTo>
                  <a:pt x="0" y="195712"/>
                </a:lnTo>
                <a:cubicBezTo>
                  <a:pt x="0" y="87623"/>
                  <a:pt x="87623" y="0"/>
                  <a:pt x="195712" y="0"/>
                </a:cubicBezTo>
                <a:close/>
              </a:path>
            </a:pathLst>
          </a:custGeom>
          <a:solidFill>
            <a:schemeClr val="bg1"/>
          </a:solid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A6A3C7B-2215-5C41-9147-4CCFCA544005}"/>
              </a:ext>
            </a:extLst>
          </p:cNvPr>
          <p:cNvSpPr>
            <a:spLocks noGrp="1"/>
          </p:cNvSpPr>
          <p:nvPr>
            <p:ph type="ctrTitle"/>
          </p:nvPr>
        </p:nvSpPr>
        <p:spPr>
          <a:xfrm>
            <a:off x="998483" y="1200541"/>
            <a:ext cx="10089931" cy="2341445"/>
          </a:xfrm>
          <a:effectLst/>
        </p:spPr>
        <p:txBody>
          <a:bodyPr>
            <a:normAutofit/>
          </a:bodyPr>
          <a:lstStyle/>
          <a:p>
            <a:pPr algn="ctr"/>
            <a:r>
              <a:rPr lang="en-US" sz="4800" dirty="0">
                <a:solidFill>
                  <a:schemeClr val="tx1"/>
                </a:solidFill>
              </a:rPr>
              <a:t>The following is a complete outsider’s view of the process for signing up with all APEX lanes.</a:t>
            </a:r>
          </a:p>
        </p:txBody>
      </p:sp>
      <p:sp>
        <p:nvSpPr>
          <p:cNvPr id="3" name="Subtitle 2">
            <a:extLst>
              <a:ext uri="{FF2B5EF4-FFF2-40B4-BE49-F238E27FC236}">
                <a16:creationId xmlns:a16="http://schemas.microsoft.com/office/drawing/2014/main" id="{741EF411-0CA9-144C-A68D-A30D053C8D3A}"/>
              </a:ext>
            </a:extLst>
          </p:cNvPr>
          <p:cNvSpPr>
            <a:spLocks noGrp="1"/>
          </p:cNvSpPr>
          <p:nvPr>
            <p:ph type="subTitle" idx="1"/>
          </p:nvPr>
        </p:nvSpPr>
        <p:spPr>
          <a:xfrm>
            <a:off x="1280559" y="3920360"/>
            <a:ext cx="9638153" cy="2163324"/>
          </a:xfrm>
          <a:effectLst/>
        </p:spPr>
        <p:txBody>
          <a:bodyPr>
            <a:normAutofit/>
          </a:bodyPr>
          <a:lstStyle/>
          <a:p>
            <a:pPr algn="ctr"/>
            <a:r>
              <a:rPr lang="en-US" dirty="0"/>
              <a:t>Ideally, ANYONE with ANY background (even those with no knowledge of insurance) should be able figure out the process for getting started</a:t>
            </a:r>
            <a:br>
              <a:rPr lang="en-US" dirty="0"/>
            </a:br>
            <a:r>
              <a:rPr lang="en-US" dirty="0"/>
              <a:t>(without having to read a lot of fine print). </a:t>
            </a:r>
          </a:p>
          <a:p>
            <a:pPr algn="ctr"/>
            <a:endParaRPr lang="en-US" dirty="0"/>
          </a:p>
          <a:p>
            <a:pPr algn="ctr"/>
            <a:r>
              <a:rPr lang="en-US" sz="1400" dirty="0"/>
              <a:t>For the record, I didn’t dive into all the videos, which may or may not explain things in greater detail.</a:t>
            </a:r>
            <a:br>
              <a:rPr lang="en-US" sz="1400" dirty="0"/>
            </a:br>
            <a:r>
              <a:rPr lang="en-US" sz="1400" i="1" dirty="0"/>
              <a:t>Don’t rely on videos to relay important sign-up processes. </a:t>
            </a:r>
            <a:br>
              <a:rPr lang="en-US" sz="1400" dirty="0"/>
            </a:br>
            <a:r>
              <a:rPr lang="en-US" sz="1400" dirty="0"/>
              <a:t>Give your clients an initial checklist, and let the videos serve those that want greater depth into a topic.</a:t>
            </a:r>
          </a:p>
        </p:txBody>
      </p:sp>
    </p:spTree>
    <p:extLst>
      <p:ext uri="{BB962C8B-B14F-4D97-AF65-F5344CB8AC3E}">
        <p14:creationId xmlns:p14="http://schemas.microsoft.com/office/powerpoint/2010/main" val="1084807268"/>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p:txBody>
          <a:bodyPr vert="horz" lIns="91440" tIns="45720" rIns="91440" bIns="45720" rtlCol="0" anchor="t">
            <a:normAutofit/>
          </a:bodyPr>
          <a:lstStyle/>
          <a:p>
            <a:r>
              <a:rPr lang="en-US" sz="3600" dirty="0"/>
              <a:t>Agent Services: Business In A Box</a:t>
            </a:r>
          </a:p>
        </p:txBody>
      </p:sp>
      <p:sp>
        <p:nvSpPr>
          <p:cNvPr id="13" name="Content Placeholder 12">
            <a:extLst>
              <a:ext uri="{FF2B5EF4-FFF2-40B4-BE49-F238E27FC236}">
                <a16:creationId xmlns:a16="http://schemas.microsoft.com/office/drawing/2014/main" id="{F6998CD0-2A1B-C141-B6BB-6734FDD0C7A8}"/>
              </a:ext>
            </a:extLst>
          </p:cNvPr>
          <p:cNvSpPr>
            <a:spLocks noGrp="1"/>
          </p:cNvSpPr>
          <p:nvPr>
            <p:ph sz="half" idx="1"/>
          </p:nvPr>
        </p:nvSpPr>
        <p:spPr>
          <a:xfrm>
            <a:off x="910126" y="2431255"/>
            <a:ext cx="5185873" cy="2918804"/>
          </a:xfrm>
        </p:spPr>
        <p:txBody>
          <a:bodyPr anchor="t">
            <a:noAutofit/>
          </a:bodyPr>
          <a:lstStyle/>
          <a:p>
            <a:pPr marL="0" indent="0">
              <a:buNone/>
            </a:pPr>
            <a:r>
              <a:rPr lang="en-US" sz="1600" b="1" dirty="0">
                <a:solidFill>
                  <a:schemeClr val="accent1">
                    <a:lumMod val="60000"/>
                    <a:lumOff val="40000"/>
                  </a:schemeClr>
                </a:solidFill>
              </a:rPr>
              <a:t>Step 1: </a:t>
            </a:r>
            <a:r>
              <a:rPr lang="en-US" sz="1600" dirty="0">
                <a:solidFill>
                  <a:schemeClr val="accent1">
                    <a:lumMod val="60000"/>
                    <a:lumOff val="40000"/>
                  </a:schemeClr>
                </a:solidFill>
              </a:rPr>
              <a:t>Complete the Apex Insurance Group’s Business in a Box Agent Service agreement.</a:t>
            </a:r>
          </a:p>
          <a:p>
            <a:pPr marL="0" indent="0">
              <a:buNone/>
            </a:pPr>
            <a:r>
              <a:rPr lang="en-US" sz="1600" b="1" dirty="0">
                <a:solidFill>
                  <a:schemeClr val="accent1">
                    <a:lumMod val="60000"/>
                    <a:lumOff val="40000"/>
                  </a:schemeClr>
                </a:solidFill>
              </a:rPr>
              <a:t>Step 2: </a:t>
            </a:r>
            <a:r>
              <a:rPr lang="en-US" sz="1600" dirty="0">
                <a:solidFill>
                  <a:schemeClr val="accent1">
                    <a:lumMod val="60000"/>
                    <a:lumOff val="40000"/>
                  </a:schemeClr>
                </a:solidFill>
              </a:rPr>
              <a:t>SIGN UP for the Business in a Box web application.</a:t>
            </a:r>
          </a:p>
          <a:p>
            <a:pPr marL="0" indent="0">
              <a:buNone/>
            </a:pPr>
            <a:r>
              <a:rPr lang="en-US" sz="1600" b="1" dirty="0">
                <a:solidFill>
                  <a:schemeClr val="accent1">
                    <a:lumMod val="60000"/>
                    <a:lumOff val="40000"/>
                  </a:schemeClr>
                </a:solidFill>
              </a:rPr>
              <a:t>Step 3: </a:t>
            </a:r>
            <a:r>
              <a:rPr lang="en-US" sz="1600" dirty="0">
                <a:solidFill>
                  <a:schemeClr val="accent1">
                    <a:lumMod val="60000"/>
                    <a:lumOff val="40000"/>
                  </a:schemeClr>
                </a:solidFill>
              </a:rPr>
              <a:t>Setup your personal website (after registration is approved and initial enrollment subscription paid). (View video demos for assistance.)</a:t>
            </a:r>
          </a:p>
          <a:p>
            <a:pPr marL="0" indent="0">
              <a:buNone/>
            </a:pPr>
            <a:r>
              <a:rPr lang="en-US" sz="1600" b="1" dirty="0">
                <a:solidFill>
                  <a:schemeClr val="accent1">
                    <a:lumMod val="60000"/>
                    <a:lumOff val="40000"/>
                  </a:schemeClr>
                </a:solidFill>
              </a:rPr>
              <a:t>Step 4: </a:t>
            </a:r>
            <a:r>
              <a:rPr lang="en-US" sz="1600" dirty="0">
                <a:solidFill>
                  <a:schemeClr val="accent1">
                    <a:lumMod val="60000"/>
                    <a:lumOff val="40000"/>
                  </a:schemeClr>
                </a:solidFill>
              </a:rPr>
              <a:t>A Gmail email and a website URL provided for promotion and publication.</a:t>
            </a:r>
          </a:p>
        </p:txBody>
      </p:sp>
      <p:sp>
        <p:nvSpPr>
          <p:cNvPr id="12" name="Text Placeholder 11">
            <a:extLst>
              <a:ext uri="{FF2B5EF4-FFF2-40B4-BE49-F238E27FC236}">
                <a16:creationId xmlns:a16="http://schemas.microsoft.com/office/drawing/2014/main" id="{5170E769-F43D-8E47-A35E-9691FFE94342}"/>
              </a:ext>
            </a:extLst>
          </p:cNvPr>
          <p:cNvSpPr>
            <a:spLocks noGrp="1"/>
          </p:cNvSpPr>
          <p:nvPr>
            <p:ph sz="half" idx="2"/>
          </p:nvPr>
        </p:nvSpPr>
        <p:spPr>
          <a:xfrm>
            <a:off x="809999" y="1225950"/>
            <a:ext cx="10446579" cy="540600"/>
          </a:xfrm>
        </p:spPr>
        <p:txBody>
          <a:bodyPr anchor="t">
            <a:noAutofit/>
          </a:bodyPr>
          <a:lstStyle/>
          <a:p>
            <a:pPr marL="0" indent="0">
              <a:buNone/>
            </a:pPr>
            <a:r>
              <a:rPr lang="en-US" sz="2200" dirty="0"/>
              <a:t>From what I can gather, these are the steps to getting started with this lane:</a:t>
            </a:r>
          </a:p>
        </p:txBody>
      </p:sp>
      <p:sp>
        <p:nvSpPr>
          <p:cNvPr id="8" name="Rectangle 7">
            <a:extLst>
              <a:ext uri="{FF2B5EF4-FFF2-40B4-BE49-F238E27FC236}">
                <a16:creationId xmlns:a16="http://schemas.microsoft.com/office/drawing/2014/main" id="{5D075354-7CFC-7B44-88FD-D8DED3AE8DC5}"/>
              </a:ext>
            </a:extLst>
          </p:cNvPr>
          <p:cNvSpPr/>
          <p:nvPr/>
        </p:nvSpPr>
        <p:spPr>
          <a:xfrm>
            <a:off x="7240922" y="2431255"/>
            <a:ext cx="4141076" cy="3231654"/>
          </a:xfrm>
          <a:prstGeom prst="rect">
            <a:avLst/>
          </a:prstGeom>
        </p:spPr>
        <p:txBody>
          <a:bodyPr wrap="square">
            <a:spAutoFit/>
          </a:bodyPr>
          <a:lstStyle/>
          <a:p>
            <a:r>
              <a:rPr lang="en-US" dirty="0">
                <a:solidFill>
                  <a:schemeClr val="accent2">
                    <a:lumMod val="60000"/>
                    <a:lumOff val="40000"/>
                  </a:schemeClr>
                </a:solidFill>
              </a:rPr>
              <a:t>The “Getting Started” accordion section should come before the “Information &amp; Setup Tutorial.” (Or be imbedded in Step 3.) </a:t>
            </a:r>
          </a:p>
          <a:p>
            <a:endParaRPr lang="en-US" dirty="0">
              <a:solidFill>
                <a:schemeClr val="accent2">
                  <a:lumMod val="60000"/>
                  <a:lumOff val="40000"/>
                </a:schemeClr>
              </a:solidFill>
            </a:endParaRPr>
          </a:p>
          <a:p>
            <a:r>
              <a:rPr lang="en-US" dirty="0">
                <a:solidFill>
                  <a:schemeClr val="accent2">
                    <a:lumMod val="60000"/>
                    <a:lumOff val="40000"/>
                  </a:schemeClr>
                </a:solidFill>
              </a:rPr>
              <a:t>The page could be organized and labeled better, but I generally understand the set-up process and it’s not too confusing.</a:t>
            </a:r>
          </a:p>
          <a:p>
            <a:endParaRPr lang="en-US" dirty="0">
              <a:solidFill>
                <a:schemeClr val="accent2">
                  <a:lumMod val="60000"/>
                  <a:lumOff val="40000"/>
                </a:schemeClr>
              </a:solidFill>
            </a:endParaRPr>
          </a:p>
          <a:p>
            <a:r>
              <a:rPr lang="en-US" sz="2400" dirty="0">
                <a:solidFill>
                  <a:schemeClr val="accent2">
                    <a:lumMod val="60000"/>
                    <a:lumOff val="40000"/>
                  </a:schemeClr>
                </a:solidFill>
              </a:rPr>
              <a:t>Usability Grade: B-</a:t>
            </a:r>
          </a:p>
        </p:txBody>
      </p:sp>
      <p:pic>
        <p:nvPicPr>
          <p:cNvPr id="18" name="Picture 17" descr="A black rectangle with a black background&#10;&#10;Description automatically generated with low confidence">
            <a:extLst>
              <a:ext uri="{FF2B5EF4-FFF2-40B4-BE49-F238E27FC236}">
                <a16:creationId xmlns:a16="http://schemas.microsoft.com/office/drawing/2014/main" id="{57584429-DBF6-2849-A4D3-E9F8FF0FC62C}"/>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colorTemperature colorTemp="1500"/>
                    </a14:imgEffect>
                    <a14:imgEffect>
                      <a14:saturation sat="0"/>
                    </a14:imgEffect>
                  </a14:imgLayer>
                </a14:imgProps>
              </a:ext>
            </a:extLst>
          </a:blip>
          <a:stretch>
            <a:fillRect/>
          </a:stretch>
        </p:blipFill>
        <p:spPr>
          <a:xfrm>
            <a:off x="10324007" y="4959076"/>
            <a:ext cx="772067" cy="781965"/>
          </a:xfrm>
          <a:prstGeom prst="rect">
            <a:avLst/>
          </a:prstGeom>
          <a:noFill/>
          <a:ln>
            <a:noFill/>
          </a:ln>
        </p:spPr>
      </p:pic>
    </p:spTree>
    <p:extLst>
      <p:ext uri="{BB962C8B-B14F-4D97-AF65-F5344CB8AC3E}">
        <p14:creationId xmlns:p14="http://schemas.microsoft.com/office/powerpoint/2010/main" val="2010562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F6998CD0-2A1B-C141-B6BB-6734FDD0C7A8}"/>
              </a:ext>
            </a:extLst>
          </p:cNvPr>
          <p:cNvSpPr>
            <a:spLocks noGrp="1"/>
          </p:cNvSpPr>
          <p:nvPr>
            <p:ph sz="half" idx="1"/>
          </p:nvPr>
        </p:nvSpPr>
        <p:spPr>
          <a:xfrm>
            <a:off x="910126" y="2459421"/>
            <a:ext cx="10571998" cy="3888383"/>
          </a:xfrm>
        </p:spPr>
        <p:txBody>
          <a:bodyPr numCol="2" spcCol="914400" anchor="t">
            <a:noAutofit/>
          </a:bodyPr>
          <a:lstStyle/>
          <a:p>
            <a:pPr marL="0" indent="0">
              <a:buNone/>
            </a:pPr>
            <a:r>
              <a:rPr lang="en-US" sz="1600" b="1" dirty="0">
                <a:solidFill>
                  <a:schemeClr val="accent1">
                    <a:lumMod val="60000"/>
                    <a:lumOff val="40000"/>
                  </a:schemeClr>
                </a:solidFill>
              </a:rPr>
              <a:t>Step 1: </a:t>
            </a:r>
            <a:r>
              <a:rPr lang="en-US" sz="1600" dirty="0">
                <a:solidFill>
                  <a:schemeClr val="accent1">
                    <a:lumMod val="60000"/>
                    <a:lumOff val="40000"/>
                  </a:schemeClr>
                </a:solidFill>
              </a:rPr>
              <a:t>Apply to the Delta Dental program (?) </a:t>
            </a:r>
          </a:p>
          <a:p>
            <a:pPr lvl="1">
              <a:buFont typeface="Wingdings" pitchFamily="2" charset="2"/>
              <a:buChar char="§"/>
            </a:pPr>
            <a:r>
              <a:rPr lang="en-US" sz="1400" dirty="0">
                <a:solidFill>
                  <a:schemeClr val="accent1">
                    <a:lumMod val="60000"/>
                    <a:lumOff val="40000"/>
                  </a:schemeClr>
                </a:solidFill>
              </a:rPr>
              <a:t>Why am I signing up for this? How is this tied to becoming a Final Expense agent? Is this a good place to start?</a:t>
            </a:r>
          </a:p>
          <a:p>
            <a:pPr marL="0" indent="0">
              <a:buNone/>
            </a:pPr>
            <a:r>
              <a:rPr lang="en-US" sz="1600" b="1" dirty="0">
                <a:solidFill>
                  <a:schemeClr val="accent1">
                    <a:lumMod val="60000"/>
                    <a:lumOff val="40000"/>
                  </a:schemeClr>
                </a:solidFill>
              </a:rPr>
              <a:t>Step 2: </a:t>
            </a:r>
            <a:r>
              <a:rPr lang="en-US" sz="1600" dirty="0">
                <a:solidFill>
                  <a:schemeClr val="accent1">
                    <a:lumMod val="60000"/>
                    <a:lumOff val="40000"/>
                  </a:schemeClr>
                </a:solidFill>
              </a:rPr>
              <a:t>Enroll in PNC Hub (?)</a:t>
            </a:r>
          </a:p>
          <a:p>
            <a:pPr lvl="1">
              <a:buFont typeface="Arial" panose="020B0604020202020204" pitchFamily="34" charset="0"/>
              <a:buChar char="•"/>
            </a:pPr>
            <a:r>
              <a:rPr lang="en-US" sz="1400" dirty="0">
                <a:solidFill>
                  <a:schemeClr val="accent1">
                    <a:lumMod val="60000"/>
                    <a:lumOff val="40000"/>
                  </a:schemeClr>
                </a:solidFill>
              </a:rPr>
              <a:t>So, agents are paid a referral fee for each completed P&amp;C quote. But what is P&amp;C, and why should I care? (Video explanations are great, but give me a quick reason before I dive into the video.)</a:t>
            </a:r>
          </a:p>
          <a:p>
            <a:pPr marL="0" indent="0">
              <a:buNone/>
            </a:pPr>
            <a:r>
              <a:rPr lang="en-US" sz="1600" b="1" dirty="0">
                <a:solidFill>
                  <a:schemeClr val="accent1">
                    <a:lumMod val="60000"/>
                    <a:lumOff val="40000"/>
                  </a:schemeClr>
                </a:solidFill>
              </a:rPr>
              <a:t>Step 3: “</a:t>
            </a:r>
            <a:r>
              <a:rPr lang="en-US" sz="1600" dirty="0">
                <a:solidFill>
                  <a:schemeClr val="accent1">
                    <a:lumMod val="60000"/>
                    <a:lumOff val="40000"/>
                  </a:schemeClr>
                </a:solidFill>
              </a:rPr>
              <a:t>The initial contracting request will be the “Prosperity Life” product. A great product for heart healthy clients. The carrier offers Level, Graded, and Modified opportunities.”</a:t>
            </a:r>
          </a:p>
          <a:p>
            <a:pPr lvl="1">
              <a:buFont typeface="Arial" panose="020B0604020202020204" pitchFamily="34" charset="0"/>
              <a:buChar char="•"/>
            </a:pPr>
            <a:r>
              <a:rPr lang="en-US" sz="1400" dirty="0">
                <a:solidFill>
                  <a:schemeClr val="accent1">
                    <a:lumMod val="60000"/>
                    <a:lumOff val="40000"/>
                  </a:schemeClr>
                </a:solidFill>
              </a:rPr>
              <a:t>Great. Shouldn’t this be first in the list if this is the default product I get with the Final Expense lane? How do I get this ”Prosperity Life” product? What do I need to do here?</a:t>
            </a:r>
            <a:endParaRPr lang="en-US" sz="1600" b="1" dirty="0">
              <a:solidFill>
                <a:schemeClr val="accent1">
                  <a:lumMod val="60000"/>
                  <a:lumOff val="40000"/>
                </a:schemeClr>
              </a:solidFill>
            </a:endParaRPr>
          </a:p>
          <a:p>
            <a:pPr marL="0" indent="0">
              <a:buNone/>
            </a:pPr>
            <a:r>
              <a:rPr lang="en-US" sz="1600" b="1" dirty="0">
                <a:solidFill>
                  <a:schemeClr val="accent1">
                    <a:lumMod val="60000"/>
                    <a:lumOff val="40000"/>
                  </a:schemeClr>
                </a:solidFill>
              </a:rPr>
              <a:t>Step 4:</a:t>
            </a:r>
            <a:r>
              <a:rPr lang="en-US" sz="1600" dirty="0">
                <a:solidFill>
                  <a:schemeClr val="accent1">
                    <a:lumMod val="60000"/>
                    <a:lumOff val="40000"/>
                  </a:schemeClr>
                </a:solidFill>
              </a:rPr>
              <a:t> Some sort of Levinson thing (?)</a:t>
            </a:r>
          </a:p>
          <a:p>
            <a:pPr lvl="1">
              <a:buFont typeface="Arial" panose="020B0604020202020204" pitchFamily="34" charset="0"/>
              <a:buChar char="•"/>
            </a:pPr>
            <a:r>
              <a:rPr lang="en-US" sz="1400" dirty="0">
                <a:solidFill>
                  <a:schemeClr val="accent1">
                    <a:lumMod val="60000"/>
                    <a:lumOff val="40000"/>
                  </a:schemeClr>
                </a:solidFill>
              </a:rPr>
              <a:t>Why am I being transferred here? What exactly am I supposed to be doing here? </a:t>
            </a:r>
          </a:p>
        </p:txBody>
      </p:sp>
      <p:sp>
        <p:nvSpPr>
          <p:cNvPr id="8" name="Rectangle 7">
            <a:extLst>
              <a:ext uri="{FF2B5EF4-FFF2-40B4-BE49-F238E27FC236}">
                <a16:creationId xmlns:a16="http://schemas.microsoft.com/office/drawing/2014/main" id="{5D075354-7CFC-7B44-88FD-D8DED3AE8DC5}"/>
              </a:ext>
            </a:extLst>
          </p:cNvPr>
          <p:cNvSpPr/>
          <p:nvPr/>
        </p:nvSpPr>
        <p:spPr>
          <a:xfrm>
            <a:off x="6625806" y="4556880"/>
            <a:ext cx="5145779" cy="1569660"/>
          </a:xfrm>
          <a:prstGeom prst="rect">
            <a:avLst/>
          </a:prstGeom>
        </p:spPr>
        <p:txBody>
          <a:bodyPr wrap="square">
            <a:spAutoFit/>
          </a:bodyPr>
          <a:lstStyle/>
          <a:p>
            <a:r>
              <a:rPr lang="en-US" dirty="0">
                <a:solidFill>
                  <a:schemeClr val="accent2">
                    <a:lumMod val="60000"/>
                    <a:lumOff val="40000"/>
                  </a:schemeClr>
                </a:solidFill>
              </a:rPr>
              <a:t>There are some links here, but I’m confused about the process and why I’m doing some of these tasks.</a:t>
            </a:r>
          </a:p>
          <a:p>
            <a:endParaRPr lang="en-US" dirty="0">
              <a:solidFill>
                <a:schemeClr val="accent2">
                  <a:lumMod val="60000"/>
                  <a:lumOff val="40000"/>
                </a:schemeClr>
              </a:solidFill>
            </a:endParaRPr>
          </a:p>
          <a:p>
            <a:r>
              <a:rPr lang="en-US" sz="2400" dirty="0">
                <a:solidFill>
                  <a:schemeClr val="accent2">
                    <a:lumMod val="60000"/>
                    <a:lumOff val="40000"/>
                  </a:schemeClr>
                </a:solidFill>
              </a:rPr>
              <a:t>Usability Grade: D</a:t>
            </a:r>
          </a:p>
        </p:txBody>
      </p:sp>
      <p:sp>
        <p:nvSpPr>
          <p:cNvPr id="11" name="Title 1">
            <a:extLst>
              <a:ext uri="{FF2B5EF4-FFF2-40B4-BE49-F238E27FC236}">
                <a16:creationId xmlns:a16="http://schemas.microsoft.com/office/drawing/2014/main" id="{BA0B40C6-FFF2-EE48-AED9-8C317F2DAE95}"/>
              </a:ext>
            </a:extLst>
          </p:cNvPr>
          <p:cNvSpPr>
            <a:spLocks noGrp="1"/>
          </p:cNvSpPr>
          <p:nvPr>
            <p:ph type="title"/>
          </p:nvPr>
        </p:nvSpPr>
        <p:spPr>
          <a:xfrm>
            <a:off x="810000" y="447188"/>
            <a:ext cx="10571998" cy="970450"/>
          </a:xfrm>
        </p:spPr>
        <p:txBody>
          <a:bodyPr vert="horz" lIns="91440" tIns="45720" rIns="91440" bIns="45720" rtlCol="0" anchor="t">
            <a:normAutofit/>
          </a:bodyPr>
          <a:lstStyle/>
          <a:p>
            <a:r>
              <a:rPr lang="en-US" sz="3600" dirty="0"/>
              <a:t>Agent Services: Final Expense</a:t>
            </a:r>
          </a:p>
        </p:txBody>
      </p:sp>
      <p:sp>
        <p:nvSpPr>
          <p:cNvPr id="14" name="Text Placeholder 11">
            <a:extLst>
              <a:ext uri="{FF2B5EF4-FFF2-40B4-BE49-F238E27FC236}">
                <a16:creationId xmlns:a16="http://schemas.microsoft.com/office/drawing/2014/main" id="{9999BF4C-42E1-F444-834D-451F786729E8}"/>
              </a:ext>
            </a:extLst>
          </p:cNvPr>
          <p:cNvSpPr txBox="1">
            <a:spLocks/>
          </p:cNvSpPr>
          <p:nvPr/>
        </p:nvSpPr>
        <p:spPr>
          <a:xfrm>
            <a:off x="809999" y="1225950"/>
            <a:ext cx="10446579" cy="540600"/>
          </a:xfrm>
          <a:prstGeom prst="rect">
            <a:avLst/>
          </a:prstGeom>
          <a:effectLst>
            <a:outerShdw blurRad="50800" dir="14400000">
              <a:srgbClr val="000000">
                <a:alpha val="40000"/>
              </a:srgbClr>
            </a:outerShdw>
          </a:effectLst>
        </p:spPr>
        <p:txBody>
          <a:bodyPr vert="horz" lIns="91440" tIns="45720" rIns="91440" bIns="45720" rtlCol="0" anchor="t">
            <a:no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Font typeface="Wingdings 2" charset="2"/>
              <a:buNone/>
            </a:pPr>
            <a:r>
              <a:rPr lang="en-US" sz="2200"/>
              <a:t>From what I can gather, these are the steps to getting started with this lane:</a:t>
            </a:r>
            <a:endParaRPr lang="en-US" sz="2200" dirty="0"/>
          </a:p>
        </p:txBody>
      </p:sp>
      <p:pic>
        <p:nvPicPr>
          <p:cNvPr id="15" name="Picture 14" descr="Shape&#10;&#10;Description automatically generated with medium confidence">
            <a:extLst>
              <a:ext uri="{FF2B5EF4-FFF2-40B4-BE49-F238E27FC236}">
                <a16:creationId xmlns:a16="http://schemas.microsoft.com/office/drawing/2014/main" id="{6E8BA1DB-52C3-8B49-AF04-2C44B92C8C4C}"/>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colorTemperature colorTemp="1500"/>
                    </a14:imgEffect>
                    <a14:imgEffect>
                      <a14:saturation sat="0"/>
                    </a14:imgEffect>
                  </a14:imgLayer>
                </a14:imgProps>
              </a:ext>
            </a:extLst>
          </a:blip>
          <a:stretch>
            <a:fillRect/>
          </a:stretch>
        </p:blipFill>
        <p:spPr>
          <a:xfrm>
            <a:off x="10470754" y="5398156"/>
            <a:ext cx="770734" cy="781965"/>
          </a:xfrm>
          <a:prstGeom prst="rect">
            <a:avLst/>
          </a:prstGeom>
        </p:spPr>
      </p:pic>
    </p:spTree>
    <p:extLst>
      <p:ext uri="{BB962C8B-B14F-4D97-AF65-F5344CB8AC3E}">
        <p14:creationId xmlns:p14="http://schemas.microsoft.com/office/powerpoint/2010/main" val="65771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F6998CD0-2A1B-C141-B6BB-6734FDD0C7A8}"/>
              </a:ext>
            </a:extLst>
          </p:cNvPr>
          <p:cNvSpPr>
            <a:spLocks noGrp="1"/>
          </p:cNvSpPr>
          <p:nvPr>
            <p:ph sz="half" idx="1"/>
          </p:nvPr>
        </p:nvSpPr>
        <p:spPr>
          <a:xfrm>
            <a:off x="910126" y="2459421"/>
            <a:ext cx="10571998" cy="3888383"/>
          </a:xfrm>
        </p:spPr>
        <p:txBody>
          <a:bodyPr numCol="2" spcCol="914400" anchor="t">
            <a:noAutofit/>
          </a:bodyPr>
          <a:lstStyle/>
          <a:p>
            <a:pPr marL="0" indent="0">
              <a:buNone/>
            </a:pPr>
            <a:r>
              <a:rPr lang="en-US" sz="1600" b="1" dirty="0">
                <a:solidFill>
                  <a:schemeClr val="accent1">
                    <a:lumMod val="60000"/>
                    <a:lumOff val="40000"/>
                  </a:schemeClr>
                </a:solidFill>
              </a:rPr>
              <a:t>Step 1: </a:t>
            </a:r>
            <a:r>
              <a:rPr lang="en-US" sz="1600" dirty="0">
                <a:solidFill>
                  <a:schemeClr val="accent1">
                    <a:lumMod val="60000"/>
                    <a:lumOff val="40000"/>
                  </a:schemeClr>
                </a:solidFill>
              </a:rPr>
              <a:t>Sign up for America’s Health Insurance Plans (AHIP) Training and Testing.</a:t>
            </a:r>
          </a:p>
          <a:p>
            <a:pPr lvl="1">
              <a:buFont typeface="Wingdings" pitchFamily="2" charset="2"/>
              <a:buChar char="§"/>
            </a:pPr>
            <a:r>
              <a:rPr lang="en-US" sz="1400" dirty="0">
                <a:solidFill>
                  <a:schemeClr val="accent1">
                    <a:lumMod val="60000"/>
                    <a:lumOff val="40000"/>
                  </a:schemeClr>
                </a:solidFill>
              </a:rPr>
              <a:t>Is the PDF of common errors supposed to help me with the AHIP testing? It’s not clear if I should review this before I go to AHIP or after.</a:t>
            </a:r>
          </a:p>
          <a:p>
            <a:pPr lvl="1">
              <a:buFont typeface="Wingdings" pitchFamily="2" charset="2"/>
              <a:buChar char="§"/>
            </a:pPr>
            <a:r>
              <a:rPr lang="en-US" sz="1400" dirty="0">
                <a:solidFill>
                  <a:schemeClr val="accent1">
                    <a:lumMod val="60000"/>
                    <a:lumOff val="40000"/>
                  </a:schemeClr>
                </a:solidFill>
              </a:rPr>
              <a:t>Why is the roadmap listed last? How important is this information? Is a guide, or regulation?</a:t>
            </a:r>
          </a:p>
          <a:p>
            <a:pPr marL="0" indent="0">
              <a:buNone/>
            </a:pPr>
            <a:r>
              <a:rPr lang="en-US" sz="1600" b="1" dirty="0">
                <a:solidFill>
                  <a:schemeClr val="accent1">
                    <a:lumMod val="60000"/>
                    <a:lumOff val="40000"/>
                  </a:schemeClr>
                </a:solidFill>
              </a:rPr>
              <a:t>Step 2: </a:t>
            </a:r>
            <a:r>
              <a:rPr lang="en-US" sz="1600" dirty="0">
                <a:solidFill>
                  <a:schemeClr val="accent1">
                    <a:lumMod val="60000"/>
                    <a:lumOff val="40000"/>
                  </a:schemeClr>
                </a:solidFill>
              </a:rPr>
              <a:t>Commissions (?)</a:t>
            </a:r>
          </a:p>
          <a:p>
            <a:pPr lvl="1">
              <a:buFont typeface="Wingdings" pitchFamily="2" charset="2"/>
              <a:buChar char="§"/>
            </a:pPr>
            <a:r>
              <a:rPr lang="en-US" sz="1400" dirty="0">
                <a:solidFill>
                  <a:schemeClr val="accent1">
                    <a:lumMod val="60000"/>
                    <a:lumOff val="40000"/>
                  </a:schemeClr>
                </a:solidFill>
              </a:rPr>
              <a:t>Is this informational or do I need to do something here?</a:t>
            </a:r>
          </a:p>
          <a:p>
            <a:pPr marL="0" indent="0">
              <a:buNone/>
            </a:pPr>
            <a:r>
              <a:rPr lang="en-US" sz="1600" b="1" dirty="0">
                <a:solidFill>
                  <a:schemeClr val="accent1">
                    <a:lumMod val="60000"/>
                    <a:lumOff val="40000"/>
                  </a:schemeClr>
                </a:solidFill>
              </a:rPr>
              <a:t>Step 3: </a:t>
            </a:r>
            <a:r>
              <a:rPr lang="en-US" sz="1600" dirty="0">
                <a:solidFill>
                  <a:schemeClr val="accent1">
                    <a:lumMod val="60000"/>
                    <a:lumOff val="40000"/>
                  </a:schemeClr>
                </a:solidFill>
              </a:rPr>
              <a:t>Apply to the Delta Dental program (?)</a:t>
            </a:r>
          </a:p>
          <a:p>
            <a:pPr marL="0" indent="0">
              <a:buNone/>
            </a:pPr>
            <a:br>
              <a:rPr lang="en-US" sz="1600" b="1" dirty="0">
                <a:solidFill>
                  <a:schemeClr val="accent1">
                    <a:lumMod val="60000"/>
                    <a:lumOff val="40000"/>
                  </a:schemeClr>
                </a:solidFill>
              </a:rPr>
            </a:br>
            <a:br>
              <a:rPr lang="en-US" sz="1600" b="1" dirty="0">
                <a:solidFill>
                  <a:schemeClr val="accent1">
                    <a:lumMod val="60000"/>
                    <a:lumOff val="40000"/>
                  </a:schemeClr>
                </a:solidFill>
              </a:rPr>
            </a:br>
            <a:r>
              <a:rPr lang="en-US" sz="1600" b="1" dirty="0">
                <a:solidFill>
                  <a:schemeClr val="accent1">
                    <a:lumMod val="60000"/>
                    <a:lumOff val="40000"/>
                  </a:schemeClr>
                </a:solidFill>
              </a:rPr>
              <a:t>Step 4:</a:t>
            </a:r>
            <a:r>
              <a:rPr lang="en-US" sz="1600" dirty="0">
                <a:solidFill>
                  <a:schemeClr val="accent1">
                    <a:lumMod val="60000"/>
                    <a:lumOff val="40000"/>
                  </a:schemeClr>
                </a:solidFill>
              </a:rPr>
              <a:t> Some sort of multiple carriers thing (?)</a:t>
            </a:r>
          </a:p>
          <a:p>
            <a:pPr lvl="1">
              <a:buFont typeface="Wingdings" pitchFamily="2" charset="2"/>
              <a:buChar char="§"/>
            </a:pPr>
            <a:r>
              <a:rPr lang="en-US" sz="1400" dirty="0">
                <a:solidFill>
                  <a:schemeClr val="accent1">
                    <a:lumMod val="60000"/>
                    <a:lumOff val="40000"/>
                  </a:schemeClr>
                </a:solidFill>
              </a:rPr>
              <a:t>I’m not sure what I’m doing here, but there’s a scary warning telling me, “</a:t>
            </a:r>
            <a:r>
              <a:rPr lang="en-US" sz="1400" i="1" dirty="0">
                <a:solidFill>
                  <a:schemeClr val="accent1">
                    <a:lumMod val="60000"/>
                    <a:lumOff val="40000"/>
                  </a:schemeClr>
                </a:solidFill>
              </a:rPr>
              <a:t>Failure to follow each of the steps correctly will delay the contracting and appointment process.”</a:t>
            </a:r>
          </a:p>
          <a:p>
            <a:pPr marL="0" indent="0">
              <a:buNone/>
            </a:pPr>
            <a:r>
              <a:rPr lang="en-US" sz="1600" dirty="0">
                <a:solidFill>
                  <a:schemeClr val="accent1">
                    <a:lumMod val="60000"/>
                    <a:lumOff val="40000"/>
                  </a:schemeClr>
                </a:solidFill>
              </a:rPr>
              <a:t>Step 5: Training &amp; Tutorials (?)</a:t>
            </a:r>
          </a:p>
          <a:p>
            <a:pPr lvl="1">
              <a:buFont typeface="Wingdings" pitchFamily="2" charset="2"/>
              <a:buChar char="§"/>
            </a:pPr>
            <a:r>
              <a:rPr lang="en-US" sz="1400" dirty="0">
                <a:solidFill>
                  <a:schemeClr val="accent1">
                    <a:lumMod val="60000"/>
                    <a:lumOff val="40000"/>
                  </a:schemeClr>
                </a:solidFill>
              </a:rPr>
              <a:t>Is this informational, or required?</a:t>
            </a:r>
          </a:p>
        </p:txBody>
      </p:sp>
      <p:sp>
        <p:nvSpPr>
          <p:cNvPr id="8" name="Rectangle 7">
            <a:extLst>
              <a:ext uri="{FF2B5EF4-FFF2-40B4-BE49-F238E27FC236}">
                <a16:creationId xmlns:a16="http://schemas.microsoft.com/office/drawing/2014/main" id="{5D075354-7CFC-7B44-88FD-D8DED3AE8DC5}"/>
              </a:ext>
            </a:extLst>
          </p:cNvPr>
          <p:cNvSpPr/>
          <p:nvPr/>
        </p:nvSpPr>
        <p:spPr>
          <a:xfrm>
            <a:off x="6625806" y="4556880"/>
            <a:ext cx="5145779" cy="1015663"/>
          </a:xfrm>
          <a:prstGeom prst="rect">
            <a:avLst/>
          </a:prstGeom>
        </p:spPr>
        <p:txBody>
          <a:bodyPr wrap="square">
            <a:spAutoFit/>
          </a:bodyPr>
          <a:lstStyle/>
          <a:p>
            <a:r>
              <a:rPr lang="en-US" dirty="0">
                <a:solidFill>
                  <a:schemeClr val="accent2">
                    <a:lumMod val="60000"/>
                    <a:lumOff val="40000"/>
                  </a:schemeClr>
                </a:solidFill>
              </a:rPr>
              <a:t>Step 1 is fairly clear, but the rest is less so.</a:t>
            </a:r>
          </a:p>
          <a:p>
            <a:endParaRPr lang="en-US" dirty="0">
              <a:solidFill>
                <a:schemeClr val="accent2">
                  <a:lumMod val="60000"/>
                  <a:lumOff val="40000"/>
                </a:schemeClr>
              </a:solidFill>
            </a:endParaRPr>
          </a:p>
          <a:p>
            <a:r>
              <a:rPr lang="en-US" sz="2400" dirty="0">
                <a:solidFill>
                  <a:schemeClr val="accent2">
                    <a:lumMod val="60000"/>
                    <a:lumOff val="40000"/>
                  </a:schemeClr>
                </a:solidFill>
              </a:rPr>
              <a:t>Usability Grade: C-</a:t>
            </a:r>
          </a:p>
        </p:txBody>
      </p:sp>
      <p:sp>
        <p:nvSpPr>
          <p:cNvPr id="11" name="Title 1">
            <a:extLst>
              <a:ext uri="{FF2B5EF4-FFF2-40B4-BE49-F238E27FC236}">
                <a16:creationId xmlns:a16="http://schemas.microsoft.com/office/drawing/2014/main" id="{BA0B40C6-FFF2-EE48-AED9-8C317F2DAE95}"/>
              </a:ext>
            </a:extLst>
          </p:cNvPr>
          <p:cNvSpPr>
            <a:spLocks noGrp="1"/>
          </p:cNvSpPr>
          <p:nvPr>
            <p:ph type="title"/>
          </p:nvPr>
        </p:nvSpPr>
        <p:spPr>
          <a:xfrm>
            <a:off x="810000" y="447188"/>
            <a:ext cx="10571998" cy="970450"/>
          </a:xfrm>
        </p:spPr>
        <p:txBody>
          <a:bodyPr vert="horz" lIns="91440" tIns="45720" rIns="91440" bIns="45720" rtlCol="0" anchor="t">
            <a:normAutofit/>
          </a:bodyPr>
          <a:lstStyle/>
          <a:p>
            <a:r>
              <a:rPr lang="en-US" sz="3600" dirty="0"/>
              <a:t>Agent Services: Medicare</a:t>
            </a:r>
          </a:p>
        </p:txBody>
      </p:sp>
      <p:sp>
        <p:nvSpPr>
          <p:cNvPr id="14" name="Text Placeholder 11">
            <a:extLst>
              <a:ext uri="{FF2B5EF4-FFF2-40B4-BE49-F238E27FC236}">
                <a16:creationId xmlns:a16="http://schemas.microsoft.com/office/drawing/2014/main" id="{9999BF4C-42E1-F444-834D-451F786729E8}"/>
              </a:ext>
            </a:extLst>
          </p:cNvPr>
          <p:cNvSpPr txBox="1">
            <a:spLocks/>
          </p:cNvSpPr>
          <p:nvPr/>
        </p:nvSpPr>
        <p:spPr>
          <a:xfrm>
            <a:off x="809999" y="1225950"/>
            <a:ext cx="10446579" cy="540600"/>
          </a:xfrm>
          <a:prstGeom prst="rect">
            <a:avLst/>
          </a:prstGeom>
          <a:effectLst>
            <a:outerShdw blurRad="50800" dir="14400000">
              <a:srgbClr val="000000">
                <a:alpha val="40000"/>
              </a:srgbClr>
            </a:outerShdw>
          </a:effectLst>
        </p:spPr>
        <p:txBody>
          <a:bodyPr vert="horz" lIns="91440" tIns="45720" rIns="91440" bIns="45720" rtlCol="0" anchor="t">
            <a:no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Font typeface="Wingdings 2" charset="2"/>
              <a:buNone/>
            </a:pPr>
            <a:r>
              <a:rPr lang="en-US" sz="2200"/>
              <a:t>From what I can gather, these are the steps to getting started with this lane:</a:t>
            </a:r>
            <a:endParaRPr lang="en-US" sz="2200" dirty="0"/>
          </a:p>
        </p:txBody>
      </p:sp>
      <p:pic>
        <p:nvPicPr>
          <p:cNvPr id="15" name="Picture 14" descr="Shape&#10;&#10;Description automatically generated with medium confidence">
            <a:extLst>
              <a:ext uri="{FF2B5EF4-FFF2-40B4-BE49-F238E27FC236}">
                <a16:creationId xmlns:a16="http://schemas.microsoft.com/office/drawing/2014/main" id="{6E8BA1DB-52C3-8B49-AF04-2C44B92C8C4C}"/>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colorTemperature colorTemp="1500"/>
                    </a14:imgEffect>
                    <a14:imgEffect>
                      <a14:saturation sat="0"/>
                    </a14:imgEffect>
                  </a14:imgLayer>
                </a14:imgProps>
              </a:ext>
            </a:extLst>
          </a:blip>
          <a:stretch>
            <a:fillRect/>
          </a:stretch>
        </p:blipFill>
        <p:spPr>
          <a:xfrm>
            <a:off x="10511140" y="5064711"/>
            <a:ext cx="770734" cy="781965"/>
          </a:xfrm>
          <a:prstGeom prst="rect">
            <a:avLst/>
          </a:prstGeom>
        </p:spPr>
      </p:pic>
    </p:spTree>
    <p:extLst>
      <p:ext uri="{BB962C8B-B14F-4D97-AF65-F5344CB8AC3E}">
        <p14:creationId xmlns:p14="http://schemas.microsoft.com/office/powerpoint/2010/main" val="2863669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F6998CD0-2A1B-C141-B6BB-6734FDD0C7A8}"/>
              </a:ext>
            </a:extLst>
          </p:cNvPr>
          <p:cNvSpPr>
            <a:spLocks noGrp="1"/>
          </p:cNvSpPr>
          <p:nvPr>
            <p:ph sz="half" idx="1"/>
          </p:nvPr>
        </p:nvSpPr>
        <p:spPr>
          <a:xfrm>
            <a:off x="910126" y="2459421"/>
            <a:ext cx="10571998" cy="3888383"/>
          </a:xfrm>
        </p:spPr>
        <p:txBody>
          <a:bodyPr numCol="2" spcCol="914400" anchor="t">
            <a:noAutofit/>
          </a:bodyPr>
          <a:lstStyle/>
          <a:p>
            <a:pPr marL="0" indent="0">
              <a:buNone/>
            </a:pPr>
            <a:r>
              <a:rPr lang="en-US" sz="1600" dirty="0">
                <a:solidFill>
                  <a:schemeClr val="accent1">
                    <a:lumMod val="60000"/>
                    <a:lumOff val="40000"/>
                  </a:schemeClr>
                </a:solidFill>
              </a:rPr>
              <a:t>“So now you have requested contracting and are waiting to be appointed and get into production”</a:t>
            </a:r>
            <a:r>
              <a:rPr lang="en-US" sz="1400" dirty="0">
                <a:solidFill>
                  <a:schemeClr val="accent1">
                    <a:lumMod val="60000"/>
                    <a:lumOff val="40000"/>
                  </a:schemeClr>
                </a:solidFill>
              </a:rPr>
              <a:t>.</a:t>
            </a:r>
          </a:p>
          <a:p>
            <a:pPr lvl="1">
              <a:buFont typeface="Wingdings" pitchFamily="2" charset="2"/>
              <a:buChar char="§"/>
            </a:pPr>
            <a:r>
              <a:rPr lang="en-US" sz="1400" dirty="0">
                <a:solidFill>
                  <a:schemeClr val="accent1">
                    <a:lumMod val="60000"/>
                    <a:lumOff val="40000"/>
                  </a:schemeClr>
                </a:solidFill>
              </a:rPr>
              <a:t>When did I request contracting? Did I miss something? I just came to this page from the Agent Services page… what do I do next?</a:t>
            </a:r>
          </a:p>
          <a:p>
            <a:pPr marL="0" indent="0">
              <a:buNone/>
            </a:pPr>
            <a:r>
              <a:rPr lang="en-US" sz="1200" i="1" dirty="0"/>
              <a:t>Ah! I see the steps now, under the Contracting accordion section. A bit buried, but now that I’m there, I see what I have to do.</a:t>
            </a:r>
          </a:p>
          <a:p>
            <a:pPr marL="0" indent="0">
              <a:buNone/>
            </a:pPr>
            <a:r>
              <a:rPr lang="en-US" sz="1600" b="1" dirty="0">
                <a:solidFill>
                  <a:schemeClr val="accent1">
                    <a:lumMod val="60000"/>
                    <a:lumOff val="40000"/>
                  </a:schemeClr>
                </a:solidFill>
              </a:rPr>
              <a:t>Step 1a: </a:t>
            </a:r>
            <a:r>
              <a:rPr lang="en-US" sz="1600" dirty="0">
                <a:solidFill>
                  <a:schemeClr val="accent1">
                    <a:lumMod val="60000"/>
                    <a:lumOff val="40000"/>
                  </a:schemeClr>
                </a:solidFill>
              </a:rPr>
              <a:t>Request to represent The Benefit Coordinators</a:t>
            </a:r>
          </a:p>
          <a:p>
            <a:pPr marL="0" indent="0">
              <a:buNone/>
            </a:pPr>
            <a:r>
              <a:rPr lang="en-US" sz="1600" b="1" dirty="0">
                <a:solidFill>
                  <a:schemeClr val="accent1">
                    <a:lumMod val="60000"/>
                    <a:lumOff val="40000"/>
                  </a:schemeClr>
                </a:solidFill>
              </a:rPr>
              <a:t>Step 1b: “</a:t>
            </a:r>
            <a:r>
              <a:rPr lang="en-US" sz="1600" dirty="0">
                <a:solidFill>
                  <a:schemeClr val="accent1">
                    <a:lumMod val="60000"/>
                    <a:lumOff val="40000"/>
                  </a:schemeClr>
                </a:solidFill>
              </a:rPr>
              <a:t>Any contracting outside of these will create a delay in the process. Click </a:t>
            </a:r>
            <a:r>
              <a:rPr lang="en-US" sz="1600" b="1" dirty="0">
                <a:solidFill>
                  <a:schemeClr val="accent1">
                    <a:lumMod val="60000"/>
                    <a:lumOff val="40000"/>
                  </a:schemeClr>
                </a:solidFill>
                <a:hlinkClick r:id="rId2">
                  <a:extLst>
                    <a:ext uri="{A12FA001-AC4F-418D-AE19-62706E023703}">
                      <ahyp:hlinkClr xmlns:ahyp="http://schemas.microsoft.com/office/drawing/2018/hyperlinkcolor" val="tx"/>
                    </a:ext>
                  </a:extLst>
                </a:hlinkClick>
              </a:rPr>
              <a:t>HERE</a:t>
            </a:r>
            <a:r>
              <a:rPr lang="en-US" sz="1600" dirty="0">
                <a:solidFill>
                  <a:schemeClr val="accent1">
                    <a:lumMod val="60000"/>
                    <a:lumOff val="40000"/>
                  </a:schemeClr>
                </a:solidFill>
              </a:rPr>
              <a:t>.”</a:t>
            </a:r>
          </a:p>
          <a:p>
            <a:pPr lvl="1">
              <a:buFont typeface="Wingdings" pitchFamily="2" charset="2"/>
              <a:buChar char="§"/>
            </a:pPr>
            <a:r>
              <a:rPr lang="en-US" sz="1400" dirty="0">
                <a:solidFill>
                  <a:schemeClr val="accent1">
                    <a:lumMod val="60000"/>
                    <a:lumOff val="40000"/>
                  </a:schemeClr>
                </a:solidFill>
              </a:rPr>
              <a:t>What am I doing here? Where am I clicking?</a:t>
            </a:r>
          </a:p>
          <a:p>
            <a:pPr marL="0" indent="0">
              <a:buNone/>
            </a:pPr>
            <a:r>
              <a:rPr lang="en-US" sz="1600" b="1" dirty="0">
                <a:solidFill>
                  <a:schemeClr val="accent1">
                    <a:lumMod val="60000"/>
                    <a:lumOff val="40000"/>
                  </a:schemeClr>
                </a:solidFill>
              </a:rPr>
              <a:t>Step 1c: </a:t>
            </a:r>
            <a:r>
              <a:rPr lang="en-US" sz="1600" dirty="0">
                <a:solidFill>
                  <a:schemeClr val="accent1">
                    <a:lumMod val="60000"/>
                    <a:lumOff val="40000"/>
                  </a:schemeClr>
                </a:solidFill>
              </a:rPr>
              <a:t>Apply for 'Financial Lifeline’ by Occidental Life Insurance Company.</a:t>
            </a:r>
          </a:p>
          <a:p>
            <a:pPr marL="0" indent="0">
              <a:buNone/>
            </a:pPr>
            <a:r>
              <a:rPr lang="en-US" sz="1600" b="1" dirty="0">
                <a:solidFill>
                  <a:schemeClr val="accent1">
                    <a:lumMod val="60000"/>
                    <a:lumOff val="40000"/>
                  </a:schemeClr>
                </a:solidFill>
              </a:rPr>
              <a:t>Step 1d: </a:t>
            </a:r>
            <a:r>
              <a:rPr lang="en-US" sz="1600" dirty="0">
                <a:solidFill>
                  <a:schemeClr val="accent1">
                    <a:lumMod val="60000"/>
                    <a:lumOff val="40000"/>
                  </a:schemeClr>
                </a:solidFill>
              </a:rPr>
              <a:t>Complete a LIMRA AML or Occidental AML training.</a:t>
            </a:r>
          </a:p>
          <a:p>
            <a:pPr lvl="1">
              <a:buFont typeface="Wingdings" pitchFamily="2" charset="2"/>
              <a:buChar char="§"/>
            </a:pPr>
            <a:r>
              <a:rPr lang="en-US" sz="1400" dirty="0">
                <a:solidFill>
                  <a:schemeClr val="accent1">
                    <a:lumMod val="60000"/>
                    <a:lumOff val="40000"/>
                  </a:schemeClr>
                </a:solidFill>
              </a:rPr>
              <a:t>Do I need to do this BEFORE Step 1c??</a:t>
            </a:r>
          </a:p>
          <a:p>
            <a:pPr marL="0" indent="0">
              <a:buNone/>
            </a:pPr>
            <a:r>
              <a:rPr lang="en-US" sz="1600" b="1" dirty="0">
                <a:solidFill>
                  <a:schemeClr val="accent1">
                    <a:lumMod val="60000"/>
                    <a:lumOff val="40000"/>
                  </a:schemeClr>
                </a:solidFill>
              </a:rPr>
              <a:t>Step 1e: </a:t>
            </a:r>
            <a:r>
              <a:rPr lang="en-US" sz="1600" dirty="0">
                <a:solidFill>
                  <a:schemeClr val="accent1">
                    <a:lumMod val="60000"/>
                    <a:lumOff val="40000"/>
                  </a:schemeClr>
                </a:solidFill>
              </a:rPr>
              <a:t>Apply for Federal Retirement Consultant designation.</a:t>
            </a:r>
          </a:p>
          <a:p>
            <a:pPr marL="0" indent="0">
              <a:buNone/>
            </a:pPr>
            <a:r>
              <a:rPr lang="en-US" sz="1600" b="1" dirty="0">
                <a:solidFill>
                  <a:schemeClr val="accent1">
                    <a:lumMod val="60000"/>
                    <a:lumOff val="40000"/>
                  </a:schemeClr>
                </a:solidFill>
              </a:rPr>
              <a:t>Step 1f:</a:t>
            </a:r>
            <a:r>
              <a:rPr lang="en-US" sz="1600" dirty="0">
                <a:solidFill>
                  <a:schemeClr val="accent1">
                    <a:lumMod val="60000"/>
                    <a:lumOff val="40000"/>
                  </a:schemeClr>
                </a:solidFill>
              </a:rPr>
              <a:t> Register for training and testing access.</a:t>
            </a:r>
            <a:br>
              <a:rPr lang="en-US" sz="1600" dirty="0">
                <a:solidFill>
                  <a:schemeClr val="accent1">
                    <a:lumMod val="60000"/>
                    <a:lumOff val="40000"/>
                  </a:schemeClr>
                </a:solidFill>
              </a:rPr>
            </a:br>
            <a:br>
              <a:rPr lang="en-US" sz="1600" dirty="0">
                <a:solidFill>
                  <a:schemeClr val="accent1">
                    <a:lumMod val="60000"/>
                    <a:lumOff val="40000"/>
                  </a:schemeClr>
                </a:solidFill>
              </a:rPr>
            </a:br>
            <a:r>
              <a:rPr lang="en-US" sz="1600" dirty="0"/>
              <a:t>There are a lot of sub-steps under Step 1. Even if they can be done in any order, I’d recommend picking the BEST order, and number them Step 1, Step 2, Step 3, etc. </a:t>
            </a:r>
          </a:p>
        </p:txBody>
      </p:sp>
      <p:sp>
        <p:nvSpPr>
          <p:cNvPr id="11" name="Title 1">
            <a:extLst>
              <a:ext uri="{FF2B5EF4-FFF2-40B4-BE49-F238E27FC236}">
                <a16:creationId xmlns:a16="http://schemas.microsoft.com/office/drawing/2014/main" id="{BA0B40C6-FFF2-EE48-AED9-8C317F2DAE95}"/>
              </a:ext>
            </a:extLst>
          </p:cNvPr>
          <p:cNvSpPr>
            <a:spLocks noGrp="1"/>
          </p:cNvSpPr>
          <p:nvPr>
            <p:ph type="title"/>
          </p:nvPr>
        </p:nvSpPr>
        <p:spPr>
          <a:xfrm>
            <a:off x="810000" y="447188"/>
            <a:ext cx="10571998" cy="970450"/>
          </a:xfrm>
        </p:spPr>
        <p:txBody>
          <a:bodyPr vert="horz" lIns="91440" tIns="45720" rIns="91440" bIns="45720" rtlCol="0" anchor="t">
            <a:normAutofit/>
          </a:bodyPr>
          <a:lstStyle/>
          <a:p>
            <a:r>
              <a:rPr lang="en-US" sz="3600" dirty="0"/>
              <a:t>Agent Services: Federal &amp; Postal</a:t>
            </a:r>
          </a:p>
        </p:txBody>
      </p:sp>
      <p:sp>
        <p:nvSpPr>
          <p:cNvPr id="14" name="Text Placeholder 11">
            <a:extLst>
              <a:ext uri="{FF2B5EF4-FFF2-40B4-BE49-F238E27FC236}">
                <a16:creationId xmlns:a16="http://schemas.microsoft.com/office/drawing/2014/main" id="{9999BF4C-42E1-F444-834D-451F786729E8}"/>
              </a:ext>
            </a:extLst>
          </p:cNvPr>
          <p:cNvSpPr txBox="1">
            <a:spLocks/>
          </p:cNvSpPr>
          <p:nvPr/>
        </p:nvSpPr>
        <p:spPr>
          <a:xfrm>
            <a:off x="809999" y="1225950"/>
            <a:ext cx="10446579" cy="540600"/>
          </a:xfrm>
          <a:prstGeom prst="rect">
            <a:avLst/>
          </a:prstGeom>
          <a:effectLst>
            <a:outerShdw blurRad="50800" dir="14400000">
              <a:srgbClr val="000000">
                <a:alpha val="40000"/>
              </a:srgbClr>
            </a:outerShdw>
          </a:effectLst>
        </p:spPr>
        <p:txBody>
          <a:bodyPr vert="horz" lIns="91440" tIns="45720" rIns="91440" bIns="45720" rtlCol="0" anchor="t">
            <a:no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Font typeface="Wingdings 2" charset="2"/>
              <a:buNone/>
            </a:pPr>
            <a:r>
              <a:rPr lang="en-US" sz="2200"/>
              <a:t>From what I can gather, these are the steps to getting started with this lane:</a:t>
            </a:r>
            <a:endParaRPr lang="en-US" sz="2200" dirty="0"/>
          </a:p>
        </p:txBody>
      </p:sp>
    </p:spTree>
    <p:extLst>
      <p:ext uri="{BB962C8B-B14F-4D97-AF65-F5344CB8AC3E}">
        <p14:creationId xmlns:p14="http://schemas.microsoft.com/office/powerpoint/2010/main" val="2430220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F6998CD0-2A1B-C141-B6BB-6734FDD0C7A8}"/>
              </a:ext>
            </a:extLst>
          </p:cNvPr>
          <p:cNvSpPr>
            <a:spLocks noGrp="1"/>
          </p:cNvSpPr>
          <p:nvPr>
            <p:ph sz="half" idx="1"/>
          </p:nvPr>
        </p:nvSpPr>
        <p:spPr>
          <a:xfrm>
            <a:off x="910126" y="2459421"/>
            <a:ext cx="10571998" cy="3888383"/>
          </a:xfrm>
        </p:spPr>
        <p:txBody>
          <a:bodyPr numCol="2" spcCol="914400" anchor="t">
            <a:noAutofit/>
          </a:bodyPr>
          <a:lstStyle/>
          <a:p>
            <a:pPr marL="0" indent="0">
              <a:buNone/>
            </a:pPr>
            <a:r>
              <a:rPr lang="en-US" sz="1600" b="1" dirty="0">
                <a:solidFill>
                  <a:schemeClr val="accent1">
                    <a:lumMod val="60000"/>
                    <a:lumOff val="40000"/>
                  </a:schemeClr>
                </a:solidFill>
              </a:rPr>
              <a:t>Step 2a: </a:t>
            </a:r>
            <a:r>
              <a:rPr lang="en-US" sz="1600" dirty="0">
                <a:solidFill>
                  <a:schemeClr val="accent1">
                    <a:lumMod val="60000"/>
                    <a:lumOff val="40000"/>
                  </a:schemeClr>
                </a:solidFill>
              </a:rPr>
              <a:t>Apply for some short-term disability program (but it’s unclear which one; logo is hard to read).</a:t>
            </a:r>
          </a:p>
          <a:p>
            <a:pPr lvl="1">
              <a:buFont typeface="Wingdings" pitchFamily="2" charset="2"/>
              <a:buChar char="§"/>
            </a:pPr>
            <a:r>
              <a:rPr lang="en-US" sz="1400" dirty="0">
                <a:solidFill>
                  <a:schemeClr val="accent1">
                    <a:lumMod val="60000"/>
                    <a:lumOff val="40000"/>
                  </a:schemeClr>
                </a:solidFill>
              </a:rPr>
              <a:t>Is this optional, or required?</a:t>
            </a:r>
          </a:p>
          <a:p>
            <a:pPr marL="0" indent="0">
              <a:buNone/>
            </a:pPr>
            <a:r>
              <a:rPr lang="en-US" sz="1600" b="1" dirty="0">
                <a:solidFill>
                  <a:schemeClr val="accent1">
                    <a:lumMod val="60000"/>
                    <a:lumOff val="40000"/>
                  </a:schemeClr>
                </a:solidFill>
              </a:rPr>
              <a:t>Step 2b: </a:t>
            </a:r>
            <a:r>
              <a:rPr lang="en-US" sz="1600" dirty="0">
                <a:solidFill>
                  <a:schemeClr val="accent1">
                    <a:lumMod val="60000"/>
                    <a:lumOff val="40000"/>
                  </a:schemeClr>
                </a:solidFill>
              </a:rPr>
              <a:t>Apply for TPA Processing.</a:t>
            </a:r>
          </a:p>
          <a:p>
            <a:pPr lvl="1">
              <a:buFont typeface="Wingdings" pitchFamily="2" charset="2"/>
              <a:buChar char="§"/>
            </a:pPr>
            <a:r>
              <a:rPr lang="en-US" sz="1400" dirty="0">
                <a:solidFill>
                  <a:schemeClr val="accent1">
                    <a:lumMod val="60000"/>
                    <a:lumOff val="40000"/>
                  </a:schemeClr>
                </a:solidFill>
              </a:rPr>
              <a:t>Is this optional, or required?</a:t>
            </a:r>
          </a:p>
          <a:p>
            <a:pPr marL="0" indent="0">
              <a:buNone/>
            </a:pPr>
            <a:r>
              <a:rPr lang="en-US" sz="1600" b="1" dirty="0">
                <a:solidFill>
                  <a:schemeClr val="accent1">
                    <a:lumMod val="60000"/>
                    <a:lumOff val="40000"/>
                  </a:schemeClr>
                </a:solidFill>
              </a:rPr>
              <a:t>Step 2c: </a:t>
            </a:r>
            <a:r>
              <a:rPr lang="en-US" sz="1600" dirty="0">
                <a:solidFill>
                  <a:schemeClr val="accent1">
                    <a:lumMod val="60000"/>
                    <a:lumOff val="40000"/>
                  </a:schemeClr>
                </a:solidFill>
              </a:rPr>
              <a:t>Enroll in Central United and Manhattan Life short-term disability product.</a:t>
            </a:r>
          </a:p>
          <a:p>
            <a:pPr lvl="1">
              <a:buFont typeface="Wingdings" pitchFamily="2" charset="2"/>
              <a:buChar char="§"/>
            </a:pPr>
            <a:r>
              <a:rPr lang="en-US" sz="1400" dirty="0">
                <a:solidFill>
                  <a:schemeClr val="accent1">
                    <a:lumMod val="60000"/>
                    <a:lumOff val="40000"/>
                  </a:schemeClr>
                </a:solidFill>
              </a:rPr>
              <a:t>Is this optional, or required?</a:t>
            </a:r>
          </a:p>
          <a:p>
            <a:pPr lvl="1">
              <a:buFont typeface="Wingdings" pitchFamily="2" charset="2"/>
              <a:buChar char="§"/>
            </a:pPr>
            <a:endParaRPr lang="en-US" sz="1400" dirty="0">
              <a:solidFill>
                <a:schemeClr val="accent1">
                  <a:lumMod val="60000"/>
                  <a:lumOff val="40000"/>
                </a:schemeClr>
              </a:solidFill>
            </a:endParaRPr>
          </a:p>
          <a:p>
            <a:pPr marL="57150" indent="0">
              <a:buNone/>
            </a:pPr>
            <a:r>
              <a:rPr lang="en-US" sz="1600" dirty="0">
                <a:solidFill>
                  <a:schemeClr val="accent1">
                    <a:lumMod val="60000"/>
                    <a:lumOff val="40000"/>
                  </a:schemeClr>
                </a:solidFill>
              </a:rPr>
              <a:t>It looks like there’s more links under “Beyond,” but I’ll pause my evaluation here. Make it clear whether or not items are mandatory, highly recommended, or optional.</a:t>
            </a:r>
          </a:p>
        </p:txBody>
      </p:sp>
      <p:sp>
        <p:nvSpPr>
          <p:cNvPr id="11" name="Title 1">
            <a:extLst>
              <a:ext uri="{FF2B5EF4-FFF2-40B4-BE49-F238E27FC236}">
                <a16:creationId xmlns:a16="http://schemas.microsoft.com/office/drawing/2014/main" id="{BA0B40C6-FFF2-EE48-AED9-8C317F2DAE95}"/>
              </a:ext>
            </a:extLst>
          </p:cNvPr>
          <p:cNvSpPr>
            <a:spLocks noGrp="1"/>
          </p:cNvSpPr>
          <p:nvPr>
            <p:ph type="title"/>
          </p:nvPr>
        </p:nvSpPr>
        <p:spPr>
          <a:xfrm>
            <a:off x="810000" y="447188"/>
            <a:ext cx="10571998" cy="970450"/>
          </a:xfrm>
        </p:spPr>
        <p:txBody>
          <a:bodyPr vert="horz" lIns="91440" tIns="45720" rIns="91440" bIns="45720" rtlCol="0" anchor="t">
            <a:normAutofit/>
          </a:bodyPr>
          <a:lstStyle/>
          <a:p>
            <a:r>
              <a:rPr lang="en-US" sz="3600" dirty="0"/>
              <a:t>Agent Services: Federal &amp; Postal </a:t>
            </a:r>
            <a:r>
              <a:rPr lang="en-US" sz="2400" dirty="0"/>
              <a:t>(continued)</a:t>
            </a:r>
          </a:p>
        </p:txBody>
      </p:sp>
      <p:sp>
        <p:nvSpPr>
          <p:cNvPr id="14" name="Text Placeholder 11">
            <a:extLst>
              <a:ext uri="{FF2B5EF4-FFF2-40B4-BE49-F238E27FC236}">
                <a16:creationId xmlns:a16="http://schemas.microsoft.com/office/drawing/2014/main" id="{9999BF4C-42E1-F444-834D-451F786729E8}"/>
              </a:ext>
            </a:extLst>
          </p:cNvPr>
          <p:cNvSpPr txBox="1">
            <a:spLocks/>
          </p:cNvSpPr>
          <p:nvPr/>
        </p:nvSpPr>
        <p:spPr>
          <a:xfrm>
            <a:off x="809999" y="1225950"/>
            <a:ext cx="10446579" cy="540600"/>
          </a:xfrm>
          <a:prstGeom prst="rect">
            <a:avLst/>
          </a:prstGeom>
          <a:effectLst>
            <a:outerShdw blurRad="50800" dir="14400000">
              <a:srgbClr val="000000">
                <a:alpha val="40000"/>
              </a:srgbClr>
            </a:outerShdw>
          </a:effectLst>
        </p:spPr>
        <p:txBody>
          <a:bodyPr vert="horz" lIns="91440" tIns="45720" rIns="91440" bIns="45720" rtlCol="0" anchor="t">
            <a:no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Font typeface="Wingdings 2" charset="2"/>
              <a:buNone/>
            </a:pPr>
            <a:r>
              <a:rPr lang="en-US" sz="2200"/>
              <a:t>From what I can gather, these are the steps to getting started with this lane:</a:t>
            </a:r>
            <a:endParaRPr lang="en-US" sz="2200" dirty="0"/>
          </a:p>
        </p:txBody>
      </p:sp>
      <p:sp>
        <p:nvSpPr>
          <p:cNvPr id="5" name="Rectangle 4">
            <a:extLst>
              <a:ext uri="{FF2B5EF4-FFF2-40B4-BE49-F238E27FC236}">
                <a16:creationId xmlns:a16="http://schemas.microsoft.com/office/drawing/2014/main" id="{63250131-5810-8046-A5BA-002D1BA690CE}"/>
              </a:ext>
            </a:extLst>
          </p:cNvPr>
          <p:cNvSpPr/>
          <p:nvPr/>
        </p:nvSpPr>
        <p:spPr>
          <a:xfrm>
            <a:off x="6610300" y="3179158"/>
            <a:ext cx="5035161" cy="2954655"/>
          </a:xfrm>
          <a:prstGeom prst="rect">
            <a:avLst/>
          </a:prstGeom>
        </p:spPr>
        <p:txBody>
          <a:bodyPr wrap="square">
            <a:spAutoFit/>
          </a:bodyPr>
          <a:lstStyle/>
          <a:p>
            <a:r>
              <a:rPr lang="en-US" dirty="0">
                <a:solidFill>
                  <a:schemeClr val="accent2">
                    <a:lumMod val="60000"/>
                    <a:lumOff val="40000"/>
                  </a:schemeClr>
                </a:solidFill>
              </a:rPr>
              <a:t>Other than the intro being confusing, and the main steps being buried under the second accordion, this page is a little better organized than some of the others.</a:t>
            </a:r>
          </a:p>
          <a:p>
            <a:endParaRPr lang="en-US" dirty="0">
              <a:solidFill>
                <a:schemeClr val="accent2">
                  <a:lumMod val="60000"/>
                  <a:lumOff val="40000"/>
                </a:schemeClr>
              </a:solidFill>
            </a:endParaRPr>
          </a:p>
          <a:p>
            <a:r>
              <a:rPr lang="en-US" dirty="0">
                <a:solidFill>
                  <a:schemeClr val="accent2">
                    <a:lumMod val="60000"/>
                    <a:lumOff val="40000"/>
                  </a:schemeClr>
                </a:solidFill>
              </a:rPr>
              <a:t>The page could be labeled better, but I generally understand the set-up process and it’s not too confusing.</a:t>
            </a:r>
          </a:p>
          <a:p>
            <a:endParaRPr lang="en-US" dirty="0">
              <a:solidFill>
                <a:schemeClr val="accent2">
                  <a:lumMod val="60000"/>
                  <a:lumOff val="40000"/>
                </a:schemeClr>
              </a:solidFill>
            </a:endParaRPr>
          </a:p>
          <a:p>
            <a:r>
              <a:rPr lang="en-US" sz="2400" dirty="0">
                <a:solidFill>
                  <a:schemeClr val="accent2">
                    <a:lumMod val="60000"/>
                    <a:lumOff val="40000"/>
                  </a:schemeClr>
                </a:solidFill>
              </a:rPr>
              <a:t>Usability Grade: B-</a:t>
            </a:r>
          </a:p>
        </p:txBody>
      </p:sp>
      <p:pic>
        <p:nvPicPr>
          <p:cNvPr id="6" name="Picture 5" descr="A black rectangle with a black background&#10;&#10;Description automatically generated with low confidence">
            <a:extLst>
              <a:ext uri="{FF2B5EF4-FFF2-40B4-BE49-F238E27FC236}">
                <a16:creationId xmlns:a16="http://schemas.microsoft.com/office/drawing/2014/main" id="{EC9AC446-BA9D-7640-8951-902A09BCE8F6}"/>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colorTemperature colorTemp="1500"/>
                    </a14:imgEffect>
                    <a14:imgEffect>
                      <a14:saturation sat="0"/>
                    </a14:imgEffect>
                  </a14:imgLayer>
                </a14:imgProps>
              </a:ext>
            </a:extLst>
          </a:blip>
          <a:stretch>
            <a:fillRect/>
          </a:stretch>
        </p:blipFill>
        <p:spPr>
          <a:xfrm>
            <a:off x="9609303" y="5565839"/>
            <a:ext cx="827469" cy="781965"/>
          </a:xfrm>
          <a:prstGeom prst="rect">
            <a:avLst/>
          </a:prstGeom>
          <a:noFill/>
          <a:ln>
            <a:noFill/>
          </a:ln>
        </p:spPr>
      </p:pic>
    </p:spTree>
    <p:extLst>
      <p:ext uri="{BB962C8B-B14F-4D97-AF65-F5344CB8AC3E}">
        <p14:creationId xmlns:p14="http://schemas.microsoft.com/office/powerpoint/2010/main" val="162108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3362F8-F109-854B-AA12-1AD54709B104}"/>
              </a:ext>
            </a:extLst>
          </p:cNvPr>
          <p:cNvSpPr>
            <a:spLocks noGrp="1"/>
          </p:cNvSpPr>
          <p:nvPr>
            <p:ph idx="1"/>
          </p:nvPr>
        </p:nvSpPr>
        <p:spPr/>
        <p:txBody>
          <a:bodyPr>
            <a:normAutofit/>
          </a:bodyPr>
          <a:lstStyle/>
          <a:p>
            <a:pPr marL="0" indent="0" fontAlgn="ctr">
              <a:lnSpc>
                <a:spcPct val="150000"/>
              </a:lnSpc>
              <a:buNone/>
            </a:pPr>
            <a:r>
              <a:rPr lang="en-US" dirty="0"/>
              <a:t>So, before I can dive in and give specific guidance on how to format your Agent services pages, I need to understand the steps for each lane. The previous screens give you a “fresh eyes” look at how your pages “read” to first-time visitors. Maybe I was able to glean the gist of each application process, or maybe I’m way off in what I determined were the steps for each lane. Hopefully my insight gives you an idea of what is ”missing” from each page in terms of how (and what) you’re communicating with your clients.</a:t>
            </a:r>
            <a:endParaRPr lang="en-US" dirty="0">
              <a:sym typeface="Wingdings" pitchFamily="2" charset="2"/>
            </a:endParaRPr>
          </a:p>
          <a:p>
            <a:pPr fontAlgn="ctr">
              <a:lnSpc>
                <a:spcPct val="150000"/>
              </a:lnSpc>
              <a:buFont typeface="Arial" panose="020B0604020202020204" pitchFamily="34" charset="0"/>
              <a:buChar char="•"/>
            </a:pPr>
            <a:endParaRPr lang="en-US" dirty="0"/>
          </a:p>
        </p:txBody>
      </p:sp>
      <p:sp>
        <p:nvSpPr>
          <p:cNvPr id="25" name="Title 1">
            <a:extLst>
              <a:ext uri="{FF2B5EF4-FFF2-40B4-BE49-F238E27FC236}">
                <a16:creationId xmlns:a16="http://schemas.microsoft.com/office/drawing/2014/main" id="{C1DE3DC4-5D98-9242-AFFE-FEC90DE52823}"/>
              </a:ext>
            </a:extLst>
          </p:cNvPr>
          <p:cNvSpPr>
            <a:spLocks noGrp="1"/>
          </p:cNvSpPr>
          <p:nvPr>
            <p:ph type="title"/>
          </p:nvPr>
        </p:nvSpPr>
        <p:spPr>
          <a:xfrm>
            <a:off x="810000" y="447188"/>
            <a:ext cx="10571998" cy="970450"/>
          </a:xfrm>
        </p:spPr>
        <p:txBody>
          <a:bodyPr vert="horz" lIns="91440" tIns="45720" rIns="91440" bIns="45720" rtlCol="0" anchor="t">
            <a:normAutofit/>
          </a:bodyPr>
          <a:lstStyle/>
          <a:p>
            <a:r>
              <a:rPr lang="en-US" sz="3600" dirty="0"/>
              <a:t>Agent Services: Summary</a:t>
            </a:r>
            <a:endParaRPr lang="en-US" sz="2400" dirty="0"/>
          </a:p>
        </p:txBody>
      </p:sp>
    </p:spTree>
    <p:extLst>
      <p:ext uri="{BB962C8B-B14F-4D97-AF65-F5344CB8AC3E}">
        <p14:creationId xmlns:p14="http://schemas.microsoft.com/office/powerpoint/2010/main" val="1772681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3362F8-F109-854B-AA12-1AD54709B104}"/>
              </a:ext>
            </a:extLst>
          </p:cNvPr>
          <p:cNvSpPr>
            <a:spLocks noGrp="1"/>
          </p:cNvSpPr>
          <p:nvPr>
            <p:ph idx="1"/>
          </p:nvPr>
        </p:nvSpPr>
        <p:spPr/>
        <p:txBody>
          <a:bodyPr>
            <a:normAutofit/>
          </a:bodyPr>
          <a:lstStyle/>
          <a:p>
            <a:pPr fontAlgn="ctr">
              <a:buFont typeface="Arial" panose="020B0604020202020204" pitchFamily="34" charset="0"/>
              <a:buChar char="•"/>
            </a:pPr>
            <a:r>
              <a:rPr lang="en-US" dirty="0">
                <a:solidFill>
                  <a:schemeClr val="accent1">
                    <a:lumMod val="60000"/>
                    <a:lumOff val="40000"/>
                  </a:schemeClr>
                </a:solidFill>
              </a:rPr>
              <a:t>Call out your steps more clearly. If items can be done in any order, pick an ideal order and number them that way.</a:t>
            </a:r>
          </a:p>
          <a:p>
            <a:pPr fontAlgn="ctr">
              <a:buFont typeface="Arial" panose="020B0604020202020204" pitchFamily="34" charset="0"/>
              <a:buChar char="•"/>
            </a:pPr>
            <a:r>
              <a:rPr lang="en-US" dirty="0">
                <a:solidFill>
                  <a:schemeClr val="accent1">
                    <a:lumMod val="60000"/>
                    <a:lumOff val="40000"/>
                  </a:schemeClr>
                </a:solidFill>
              </a:rPr>
              <a:t>Move initial set-up requirements/steps outside (above) the accordions, and keep the accordions for everything beyond the initial set-up</a:t>
            </a:r>
          </a:p>
          <a:p>
            <a:pPr fontAlgn="ctr">
              <a:buFont typeface="Arial" panose="020B0604020202020204" pitchFamily="34" charset="0"/>
              <a:buChar char="•"/>
            </a:pPr>
            <a:r>
              <a:rPr lang="en-US" dirty="0">
                <a:solidFill>
                  <a:schemeClr val="accent1">
                    <a:lumMod val="60000"/>
                    <a:lumOff val="40000"/>
                  </a:schemeClr>
                </a:solidFill>
              </a:rPr>
              <a:t>OR put the initial set-up steps in the very top accordion(s). You </a:t>
            </a:r>
            <a:r>
              <a:rPr lang="en-US">
                <a:solidFill>
                  <a:schemeClr val="accent1">
                    <a:lumMod val="60000"/>
                    <a:lumOff val="40000"/>
                  </a:schemeClr>
                </a:solidFill>
              </a:rPr>
              <a:t>could potentially make </a:t>
            </a:r>
            <a:r>
              <a:rPr lang="en-US" dirty="0">
                <a:solidFill>
                  <a:schemeClr val="accent1">
                    <a:lumMod val="60000"/>
                    <a:lumOff val="40000"/>
                  </a:schemeClr>
                </a:solidFill>
              </a:rPr>
              <a:t>an accordion for each step.</a:t>
            </a:r>
          </a:p>
          <a:p>
            <a:pPr fontAlgn="ctr">
              <a:buFont typeface="Arial" panose="020B0604020202020204" pitchFamily="34" charset="0"/>
              <a:buChar char="•"/>
            </a:pPr>
            <a:r>
              <a:rPr lang="en-US" dirty="0">
                <a:solidFill>
                  <a:schemeClr val="accent1">
                    <a:lumMod val="60000"/>
                    <a:lumOff val="40000"/>
                  </a:schemeClr>
                </a:solidFill>
              </a:rPr>
              <a:t>Keep re-formatting links throughout these pages to be accessible/SEO-friendly.</a:t>
            </a:r>
          </a:p>
          <a:p>
            <a:pPr fontAlgn="ctr">
              <a:buFont typeface="Arial" panose="020B0604020202020204" pitchFamily="34" charset="0"/>
              <a:buChar char="•"/>
            </a:pPr>
            <a:r>
              <a:rPr lang="en-US" dirty="0">
                <a:solidFill>
                  <a:schemeClr val="accent1">
                    <a:lumMod val="60000"/>
                    <a:lumOff val="40000"/>
                  </a:schemeClr>
                </a:solidFill>
              </a:rPr>
              <a:t>Watch for spelling/grammar mistakes – I’ve counted plenty. </a:t>
            </a:r>
            <a:r>
              <a:rPr lang="en-US" dirty="0">
                <a:solidFill>
                  <a:schemeClr val="accent1">
                    <a:lumMod val="60000"/>
                    <a:lumOff val="40000"/>
                  </a:schemeClr>
                </a:solidFill>
                <a:sym typeface="Wingdings" pitchFamily="2" charset="2"/>
              </a:rPr>
              <a:t></a:t>
            </a:r>
          </a:p>
          <a:p>
            <a:pPr fontAlgn="ctr">
              <a:buFont typeface="Arial" panose="020B0604020202020204" pitchFamily="34" charset="0"/>
              <a:buChar char="•"/>
            </a:pPr>
            <a:r>
              <a:rPr lang="en-US" dirty="0">
                <a:solidFill>
                  <a:schemeClr val="accent1">
                    <a:lumMod val="60000"/>
                    <a:lumOff val="40000"/>
                  </a:schemeClr>
                </a:solidFill>
                <a:sym typeface="Wingdings" pitchFamily="2" charset="2"/>
              </a:rPr>
              <a:t>Copywriting could use some finessing to make it more concise and easier to read and understand. After the steps are defined more clearly, I am happy to work with you on some copywriting cleanup. </a:t>
            </a:r>
          </a:p>
        </p:txBody>
      </p:sp>
      <p:sp>
        <p:nvSpPr>
          <p:cNvPr id="25" name="Title 1">
            <a:extLst>
              <a:ext uri="{FF2B5EF4-FFF2-40B4-BE49-F238E27FC236}">
                <a16:creationId xmlns:a16="http://schemas.microsoft.com/office/drawing/2014/main" id="{C1DE3DC4-5D98-9242-AFFE-FEC90DE52823}"/>
              </a:ext>
            </a:extLst>
          </p:cNvPr>
          <p:cNvSpPr>
            <a:spLocks noGrp="1"/>
          </p:cNvSpPr>
          <p:nvPr>
            <p:ph type="title"/>
          </p:nvPr>
        </p:nvSpPr>
        <p:spPr>
          <a:xfrm>
            <a:off x="810000" y="447188"/>
            <a:ext cx="10571998" cy="970450"/>
          </a:xfrm>
        </p:spPr>
        <p:txBody>
          <a:bodyPr vert="horz" lIns="91440" tIns="45720" rIns="91440" bIns="45720" rtlCol="0" anchor="t">
            <a:normAutofit/>
          </a:bodyPr>
          <a:lstStyle/>
          <a:p>
            <a:r>
              <a:rPr lang="en-US" sz="3600" dirty="0"/>
              <a:t>Agent Services: General Conclusion</a:t>
            </a:r>
            <a:endParaRPr lang="en-US" sz="2400" dirty="0"/>
          </a:p>
        </p:txBody>
      </p:sp>
    </p:spTree>
    <p:extLst>
      <p:ext uri="{BB962C8B-B14F-4D97-AF65-F5344CB8AC3E}">
        <p14:creationId xmlns:p14="http://schemas.microsoft.com/office/powerpoint/2010/main" val="16555016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docProps/app.xml><?xml version="1.0" encoding="utf-8"?>
<Properties xmlns="http://schemas.openxmlformats.org/officeDocument/2006/extended-properties" xmlns:vt="http://schemas.openxmlformats.org/officeDocument/2006/docPropsVTypes">
  <Template>{DB3C142A-953C-FF47-B8A7-2AF822A5EECE}tf10001121_mac</Template>
  <TotalTime>54480</TotalTime>
  <Words>1639</Words>
  <Application>Microsoft Macintosh PowerPoint</Application>
  <PresentationFormat>Widescreen</PresentationFormat>
  <Paragraphs>100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Wingdings</vt:lpstr>
      <vt:lpstr>Wingdings 2</vt:lpstr>
      <vt:lpstr>Quotable</vt:lpstr>
      <vt:lpstr>APEX UX Review – Pt. 4</vt:lpstr>
      <vt:lpstr>Agent Services:  Landing page</vt:lpstr>
      <vt:lpstr>Agent Services:  Federal Lane</vt:lpstr>
      <vt:lpstr>The following is a complete outsider’s view of the process for signing up with all APEX lanes.</vt:lpstr>
      <vt:lpstr>Agent Services: Business In A Box</vt:lpstr>
      <vt:lpstr>Agent Services: Final Expense</vt:lpstr>
      <vt:lpstr>Agent Services: Medicare</vt:lpstr>
      <vt:lpstr>Agent Services: Federal &amp; Postal</vt:lpstr>
      <vt:lpstr>Agent Services: Federal &amp; Postal (continued)</vt:lpstr>
      <vt:lpstr>Agent Services: Summary</vt:lpstr>
      <vt:lpstr>Agent Services: General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APEX UX Review</dc:title>
  <dc:creator>jodi@keeneyedesign.com</dc:creator>
  <cp:lastModifiedBy>jodi@keeneyedesign.com</cp:lastModifiedBy>
  <cp:revision>100</cp:revision>
  <dcterms:created xsi:type="dcterms:W3CDTF">2021-06-04T22:39:04Z</dcterms:created>
  <dcterms:modified xsi:type="dcterms:W3CDTF">2021-07-12T19:34:38Z</dcterms:modified>
</cp:coreProperties>
</file>