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67" r:id="rId1"/>
  </p:sldMasterIdLst>
  <p:sldIdLst>
    <p:sldId id="256" r:id="rId2"/>
    <p:sldId id="273" r:id="rId3"/>
    <p:sldId id="280" r:id="rId4"/>
    <p:sldId id="274" r:id="rId5"/>
    <p:sldId id="282" r:id="rId6"/>
    <p:sldId id="276" r:id="rId7"/>
    <p:sldId id="281" r:id="rId8"/>
    <p:sldId id="275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300"/>
    <a:srgbClr val="929292"/>
    <a:srgbClr val="000000"/>
    <a:srgbClr val="63636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310"/>
    <p:restoredTop sz="96327"/>
  </p:normalViewPr>
  <p:slideViewPr>
    <p:cSldViewPr snapToGrid="0" snapToObjects="1">
      <p:cViewPr>
        <p:scale>
          <a:sx n="124" d="100"/>
          <a:sy n="124" d="100"/>
        </p:scale>
        <p:origin x="-24" y="9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-3175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5760" y="0"/>
                </a:moveTo>
                <a:lnTo>
                  <a:pt x="0" y="0"/>
                </a:lnTo>
                <a:lnTo>
                  <a:pt x="0" y="3090"/>
                </a:lnTo>
                <a:lnTo>
                  <a:pt x="943" y="3090"/>
                </a:lnTo>
                <a:lnTo>
                  <a:pt x="1123" y="3270"/>
                </a:lnTo>
                <a:lnTo>
                  <a:pt x="1123" y="3270"/>
                </a:lnTo>
                <a:lnTo>
                  <a:pt x="1127" y="3272"/>
                </a:lnTo>
                <a:lnTo>
                  <a:pt x="1133" y="3275"/>
                </a:lnTo>
                <a:lnTo>
                  <a:pt x="1139" y="3278"/>
                </a:lnTo>
                <a:lnTo>
                  <a:pt x="1144" y="3278"/>
                </a:lnTo>
                <a:lnTo>
                  <a:pt x="1150" y="3278"/>
                </a:lnTo>
                <a:lnTo>
                  <a:pt x="1155" y="3275"/>
                </a:lnTo>
                <a:lnTo>
                  <a:pt x="1161" y="3272"/>
                </a:lnTo>
                <a:lnTo>
                  <a:pt x="1165" y="3270"/>
                </a:lnTo>
                <a:lnTo>
                  <a:pt x="1345" y="3090"/>
                </a:lnTo>
                <a:lnTo>
                  <a:pt x="5760" y="3090"/>
                </a:lnTo>
                <a:lnTo>
                  <a:pt x="5760" y="0"/>
                </a:lnTo>
                <a:close/>
              </a:path>
            </a:pathLst>
          </a:custGeom>
          <a:ln/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0001" y="1449147"/>
            <a:ext cx="10572000" cy="2971051"/>
          </a:xfrm>
        </p:spPr>
        <p:txBody>
          <a:bodyPr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10001" y="5280847"/>
            <a:ext cx="10572000" cy="434974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9EBBA-996F-894A-B54A-D6246ED52CEA}" type="datetimeFigureOut">
              <a:rPr lang="en-US" smtClean="0"/>
              <a:pPr/>
              <a:t>6/9/21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54516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363651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A1323-8D79-1946-B0D7-40001CF92E9D}" type="datetimeFigureOut">
              <a:rPr lang="en-US" smtClean="0"/>
              <a:pPr/>
              <a:t>6/9/21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69889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7"/>
          <p:cNvSpPr/>
          <p:nvPr/>
        </p:nvSpPr>
        <p:spPr bwMode="auto">
          <a:xfrm>
            <a:off x="0" y="1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0" y="0"/>
                </a:moveTo>
                <a:lnTo>
                  <a:pt x="5760" y="0"/>
                </a:lnTo>
                <a:lnTo>
                  <a:pt x="5760" y="3090"/>
                </a:lnTo>
                <a:lnTo>
                  <a:pt x="4817" y="3090"/>
                </a:lnTo>
                <a:lnTo>
                  <a:pt x="4637" y="3270"/>
                </a:lnTo>
                <a:lnTo>
                  <a:pt x="4637" y="3270"/>
                </a:lnTo>
                <a:lnTo>
                  <a:pt x="4633" y="3272"/>
                </a:lnTo>
                <a:lnTo>
                  <a:pt x="4627" y="3275"/>
                </a:lnTo>
                <a:lnTo>
                  <a:pt x="4621" y="3278"/>
                </a:lnTo>
                <a:lnTo>
                  <a:pt x="4616" y="3278"/>
                </a:lnTo>
                <a:lnTo>
                  <a:pt x="4610" y="3278"/>
                </a:lnTo>
                <a:lnTo>
                  <a:pt x="4605" y="3275"/>
                </a:lnTo>
                <a:lnTo>
                  <a:pt x="4599" y="3272"/>
                </a:lnTo>
                <a:lnTo>
                  <a:pt x="4595" y="3270"/>
                </a:lnTo>
                <a:lnTo>
                  <a:pt x="4415" y="3090"/>
                </a:lnTo>
                <a:lnTo>
                  <a:pt x="0" y="309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2951396"/>
            <a:ext cx="10561418" cy="1468800"/>
          </a:xfrm>
        </p:spPr>
        <p:txBody>
          <a:bodyPr anchor="b"/>
          <a:lstStyle>
            <a:lvl1pPr algn="r">
              <a:defRPr sz="4800" b="1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5281201"/>
            <a:ext cx="10561418" cy="433955"/>
          </a:xfrm>
        </p:spPr>
        <p:txBody>
          <a:bodyPr anchor="t">
            <a:no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A1846-DA80-1C48-A609-854EA85C59AD}" type="datetimeFigureOut">
              <a:rPr lang="en-US" smtClean="0"/>
              <a:pPr/>
              <a:t>6/9/21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00853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8712" y="2222287"/>
            <a:ext cx="5185873" cy="3638763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7415" y="2222287"/>
            <a:ext cx="5194583" cy="3638764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302355-E14B-8545-A8F8-0FE83CC9D524}" type="datetimeFigureOut">
              <a:rPr lang="en-US" smtClean="0"/>
              <a:pPr/>
              <a:t>6/9/21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72642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4728" y="2174875"/>
            <a:ext cx="5189857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4729" y="2751138"/>
            <a:ext cx="5189856" cy="3109913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7415" y="2174875"/>
            <a:ext cx="5194583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7415" y="2751138"/>
            <a:ext cx="5194583" cy="3109913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40F58-564D-2B4F-AE67-E407BA4FCF45}" type="datetimeFigureOut">
              <a:rPr lang="en-US" smtClean="0"/>
              <a:pPr/>
              <a:t>6/9/21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02287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3A34C8-038E-2045-AF43-DF7DBB8E0E9E}" type="datetimeFigureOut">
              <a:rPr lang="en-US" smtClean="0"/>
              <a:pPr/>
              <a:t>6/9/21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43204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8C68F-D26B-8F47-958C-23B49CF8A634}" type="datetimeFigureOut">
              <a:rPr lang="en-US" smtClean="0"/>
              <a:pPr/>
              <a:t>6/9/21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1118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1073151" y="446087"/>
            <a:ext cx="3547533" cy="1814651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3151" y="446088"/>
            <a:ext cx="3547533" cy="161839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446088"/>
            <a:ext cx="6252633" cy="5414963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3151" y="2260738"/>
            <a:ext cx="3547533" cy="360031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F5E60-9974-AC48-9591-99C2BB44B7CF}" type="datetimeFigureOut">
              <a:rPr lang="en-US" smtClean="0"/>
              <a:pPr/>
              <a:t>6/9/21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25894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4728" y="727522"/>
            <a:ext cx="4852988" cy="1617163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Picture Placeholder 11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6098117" y="0"/>
            <a:ext cx="6093883" cy="6858000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noFill/>
          <a:ln w="9525">
            <a:solidFill>
              <a:schemeClr val="tx2"/>
            </a:solidFill>
            <a:round/>
            <a:headEnd/>
            <a:tailEnd/>
          </a:ln>
          <a:effectLst/>
        </p:spPr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algn="ctr">
              <a:buFontTx/>
              <a:buNone/>
              <a:defRPr sz="14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4728" y="2344684"/>
            <a:ext cx="4852988" cy="3516365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885810" y="6041362"/>
            <a:ext cx="976879" cy="365125"/>
          </a:xfrm>
        </p:spPr>
        <p:txBody>
          <a:bodyPr/>
          <a:lstStyle/>
          <a:p>
            <a:fld id="{18C79C5D-2A6F-F04D-97DA-BEF2467B64E4}" type="datetimeFigureOut">
              <a:rPr lang="en-US" smtClean="0"/>
              <a:pPr/>
              <a:t>6/9/21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90396" y="6041362"/>
            <a:ext cx="3295413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862689" y="5915888"/>
            <a:ext cx="1062155" cy="490599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8425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800600"/>
            <a:ext cx="10561418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5" name="Picture Placeholder 14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0" y="0"/>
            <a:ext cx="12192000" cy="4800600"/>
          </a:xfrm>
          <a:custGeom>
            <a:avLst/>
            <a:gdLst/>
            <a:ahLst/>
            <a:cxnLst/>
            <a:rect l="0" t="0" r="r" b="b"/>
            <a:pathLst>
              <a:path w="5760" h="3289">
                <a:moveTo>
                  <a:pt x="5760" y="0"/>
                </a:moveTo>
                <a:lnTo>
                  <a:pt x="0" y="0"/>
                </a:lnTo>
                <a:lnTo>
                  <a:pt x="0" y="3100"/>
                </a:lnTo>
                <a:lnTo>
                  <a:pt x="943" y="3100"/>
                </a:lnTo>
                <a:lnTo>
                  <a:pt x="1123" y="3281"/>
                </a:lnTo>
                <a:lnTo>
                  <a:pt x="1123" y="3281"/>
                </a:lnTo>
                <a:lnTo>
                  <a:pt x="1127" y="3283"/>
                </a:lnTo>
                <a:lnTo>
                  <a:pt x="1133" y="3286"/>
                </a:lnTo>
                <a:lnTo>
                  <a:pt x="1139" y="3289"/>
                </a:lnTo>
                <a:lnTo>
                  <a:pt x="1144" y="3289"/>
                </a:lnTo>
                <a:lnTo>
                  <a:pt x="1150" y="3289"/>
                </a:lnTo>
                <a:lnTo>
                  <a:pt x="1155" y="3286"/>
                </a:lnTo>
                <a:lnTo>
                  <a:pt x="1161" y="3283"/>
                </a:lnTo>
                <a:lnTo>
                  <a:pt x="1165" y="3281"/>
                </a:lnTo>
                <a:lnTo>
                  <a:pt x="1345" y="3100"/>
                </a:lnTo>
                <a:lnTo>
                  <a:pt x="5760" y="3100"/>
                </a:lnTo>
                <a:lnTo>
                  <a:pt x="5760" y="0"/>
                </a:lnTo>
                <a:close/>
              </a:path>
            </a:pathLst>
          </a:custGeom>
          <a:noFill/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marL="0" indent="0" algn="ctr">
              <a:buFontTx/>
              <a:buNone/>
              <a:defRPr sz="16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0000" y="5367338"/>
            <a:ext cx="10561418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C79C5D-2A6F-F04D-97DA-BEF2467B64E4}" type="datetimeFigureOut">
              <a:rPr lang="en-US" smtClean="0"/>
              <a:pPr/>
              <a:t>6/9/21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80415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>
            <a:spLocks noChangeAspect="1"/>
          </p:cNvSpPr>
          <p:nvPr/>
        </p:nvSpPr>
        <p:spPr bwMode="auto">
          <a:xfrm>
            <a:off x="631697" y="1081456"/>
            <a:ext cx="6332416" cy="3239188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0985" y="1238502"/>
            <a:ext cx="5893840" cy="2645912"/>
          </a:xfrm>
        </p:spPr>
        <p:txBody>
          <a:bodyPr anchor="b"/>
          <a:lstStyle>
            <a:lvl1pPr algn="l">
              <a:defRPr sz="4200" b="1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3190" y="4443680"/>
            <a:ext cx="5891636" cy="713241"/>
          </a:xfrm>
        </p:spPr>
        <p:txBody>
          <a:bodyPr anchor="t">
            <a:no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7574642" y="1081456"/>
            <a:ext cx="3810001" cy="407546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A1846-DA80-1C48-A609-854EA85C59AD}" type="datetimeFigureOut">
              <a:rPr lang="en-US" smtClean="0"/>
              <a:pPr/>
              <a:t>6/9/21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733008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6"/>
          <p:cNvSpPr>
            <a:spLocks noChangeAspect="1"/>
          </p:cNvSpPr>
          <p:nvPr/>
        </p:nvSpPr>
        <p:spPr bwMode="auto">
          <a:xfrm>
            <a:off x="1140884" y="2286585"/>
            <a:ext cx="4895115" cy="2503972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8" name="Title 1"/>
          <p:cNvSpPr>
            <a:spLocks noGrp="1"/>
          </p:cNvSpPr>
          <p:nvPr>
            <p:ph type="title"/>
          </p:nvPr>
        </p:nvSpPr>
        <p:spPr>
          <a:xfrm>
            <a:off x="1357089" y="2435957"/>
            <a:ext cx="4382521" cy="2007789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6156000" y="2286000"/>
            <a:ext cx="4880300" cy="229552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F54567-0DE4-3F47-BF90-CB84690072F9}" type="datetimeFigureOut">
              <a:rPr lang="en-US" smtClean="0"/>
              <a:pPr/>
              <a:t>6/9/21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841940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C52C72-DE31-F449-A4ED-4C594FD91407}" type="datetimeFigureOut">
              <a:rPr lang="en-US" smtClean="0"/>
              <a:pPr/>
              <a:t>6/9/21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602723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7669651" y="446089"/>
            <a:ext cx="4522349" cy="5414962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183540" y="586171"/>
            <a:ext cx="2494791" cy="513479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0001" y="446089"/>
            <a:ext cx="6611540" cy="5414962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2726E-379B-B349-9EED-81ED093FA806}" type="datetimeFigureOut">
              <a:rPr lang="en-US" smtClean="0"/>
              <a:pPr/>
              <a:t>6/9/21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3115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  <a:prstGeom prst="rect">
            <a:avLst/>
          </a:prstGeom>
          <a:effectLst>
            <a:outerShdw blurRad="50800" dir="14400000">
              <a:srgbClr val="000000">
                <a:alpha val="60000"/>
              </a:srgbClr>
            </a:outerShdw>
          </a:effectLst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2184401"/>
            <a:ext cx="10563285" cy="3674397"/>
          </a:xfrm>
          <a:prstGeom prst="rect">
            <a:avLst/>
          </a:prstGeom>
          <a:effectLst>
            <a:outerShdw blurRad="50800" dir="14400000">
              <a:srgbClr val="000000">
                <a:alpha val="40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1514" y="6041362"/>
            <a:ext cx="864432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334626" y="6041362"/>
            <a:ext cx="1343706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09B482E8-6E0E-1B4F-B1FD-C69DB9E858D9}" type="datetimeFigureOut">
              <a:rPr lang="en-US" smtClean="0"/>
              <a:pPr/>
              <a:t>6/9/21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78331" y="5915888"/>
            <a:ext cx="1062155" cy="490599"/>
          </a:xfrm>
          <a:prstGeom prst="rect">
            <a:avLst/>
          </a:prstGeom>
        </p:spPr>
        <p:txBody>
          <a:bodyPr vert="horz" lIns="91440" tIns="45720" rIns="91440" bIns="10800" rtlCol="0" anchor="b"/>
          <a:lstStyle>
            <a:lvl1pPr algn="r">
              <a:defRPr sz="20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034169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8" r:id="rId1"/>
    <p:sldLayoutId id="2147483669" r:id="rId2"/>
    <p:sldLayoutId id="2147483670" r:id="rId3"/>
    <p:sldLayoutId id="2147483671" r:id="rId4"/>
    <p:sldLayoutId id="2147483672" r:id="rId5"/>
    <p:sldLayoutId id="2147483673" r:id="rId6"/>
    <p:sldLayoutId id="2147483674" r:id="rId7"/>
    <p:sldLayoutId id="2147483675" r:id="rId8"/>
    <p:sldLayoutId id="2147483676" r:id="rId9"/>
    <p:sldLayoutId id="2147483677" r:id="rId10"/>
    <p:sldLayoutId id="2147483678" r:id="rId11"/>
    <p:sldLayoutId id="2147483679" r:id="rId12"/>
    <p:sldLayoutId id="2147483680" r:id="rId13"/>
    <p:sldLayoutId id="2147483681" r:id="rId14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000" b="1" kern="1200">
          <a:solidFill>
            <a:srgbClr val="FEFEFE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4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36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A2C750-A30B-F740-AA95-9223E888C67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APEX UX Review – Pt. 3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17BE88B-BCA5-B64F-8B3D-81B91AF6814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By Jodi Kuehn (Keen Eye Design)</a:t>
            </a:r>
          </a:p>
        </p:txBody>
      </p:sp>
    </p:spTree>
    <p:extLst>
      <p:ext uri="{BB962C8B-B14F-4D97-AF65-F5344CB8AC3E}">
        <p14:creationId xmlns:p14="http://schemas.microsoft.com/office/powerpoint/2010/main" val="28822713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Freeform 6">
            <a:extLst>
              <a:ext uri="{FF2B5EF4-FFF2-40B4-BE49-F238E27FC236}">
                <a16:creationId xmlns:a16="http://schemas.microsoft.com/office/drawing/2014/main" id="{44D0BD74-2F0E-4D34-9C06-662E0DE5F0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:p14="http://schemas.microsoft.com/office/powerpoint/2010/main" xmlns:a16="http://schemas.microsoft.com/office/drawing/2014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E451F2AB-3861-48C5-9859-786EBCA8CB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Freeform 23">
            <a:extLst>
              <a:ext uri="{FF2B5EF4-FFF2-40B4-BE49-F238E27FC236}">
                <a16:creationId xmlns:a16="http://schemas.microsoft.com/office/drawing/2014/main" id="{F11FBB6F-8451-472C-98A6-5FE42988D3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4637005" cy="6858000"/>
          </a:xfrm>
          <a:custGeom>
            <a:avLst/>
            <a:gdLst>
              <a:gd name="connsiteX0" fmla="*/ 0 w 4637005"/>
              <a:gd name="connsiteY0" fmla="*/ 0 h 6858000"/>
              <a:gd name="connsiteX1" fmla="*/ 4637005 w 4637005"/>
              <a:gd name="connsiteY1" fmla="*/ 0 h 6858000"/>
              <a:gd name="connsiteX2" fmla="*/ 4637005 w 4637005"/>
              <a:gd name="connsiteY2" fmla="*/ 1900238 h 6858000"/>
              <a:gd name="connsiteX3" fmla="*/ 4266589 w 4637005"/>
              <a:gd name="connsiteY3" fmla="*/ 2178050 h 6858000"/>
              <a:gd name="connsiteX4" fmla="*/ 4262355 w 4637005"/>
              <a:gd name="connsiteY4" fmla="*/ 2184400 h 6858000"/>
              <a:gd name="connsiteX5" fmla="*/ 4256005 w 4637005"/>
              <a:gd name="connsiteY5" fmla="*/ 2193925 h 6858000"/>
              <a:gd name="connsiteX6" fmla="*/ 4249655 w 4637005"/>
              <a:gd name="connsiteY6" fmla="*/ 2201863 h 6858000"/>
              <a:gd name="connsiteX7" fmla="*/ 4249655 w 4637005"/>
              <a:gd name="connsiteY7" fmla="*/ 2211388 h 6858000"/>
              <a:gd name="connsiteX8" fmla="*/ 4249655 w 4637005"/>
              <a:gd name="connsiteY8" fmla="*/ 2220913 h 6858000"/>
              <a:gd name="connsiteX9" fmla="*/ 4256005 w 4637005"/>
              <a:gd name="connsiteY9" fmla="*/ 2228850 h 6858000"/>
              <a:gd name="connsiteX10" fmla="*/ 4262355 w 4637005"/>
              <a:gd name="connsiteY10" fmla="*/ 2238375 h 6858000"/>
              <a:gd name="connsiteX11" fmla="*/ 4266589 w 4637005"/>
              <a:gd name="connsiteY11" fmla="*/ 2244725 h 6858000"/>
              <a:gd name="connsiteX12" fmla="*/ 4637005 w 4637005"/>
              <a:gd name="connsiteY12" fmla="*/ 2522538 h 6858000"/>
              <a:gd name="connsiteX13" fmla="*/ 4637005 w 4637005"/>
              <a:gd name="connsiteY13" fmla="*/ 6858000 h 6858000"/>
              <a:gd name="connsiteX14" fmla="*/ 0 w 4637005"/>
              <a:gd name="connsiteY1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4637005" h="6858000">
                <a:moveTo>
                  <a:pt x="0" y="0"/>
                </a:moveTo>
                <a:lnTo>
                  <a:pt x="4637005" y="0"/>
                </a:lnTo>
                <a:lnTo>
                  <a:pt x="4637005" y="1900238"/>
                </a:lnTo>
                <a:lnTo>
                  <a:pt x="4266589" y="2178050"/>
                </a:lnTo>
                <a:lnTo>
                  <a:pt x="4262355" y="2184400"/>
                </a:lnTo>
                <a:lnTo>
                  <a:pt x="4256005" y="2193925"/>
                </a:lnTo>
                <a:lnTo>
                  <a:pt x="4249655" y="2201863"/>
                </a:lnTo>
                <a:lnTo>
                  <a:pt x="4249655" y="2211388"/>
                </a:lnTo>
                <a:lnTo>
                  <a:pt x="4249655" y="2220913"/>
                </a:lnTo>
                <a:lnTo>
                  <a:pt x="4256005" y="2228850"/>
                </a:lnTo>
                <a:lnTo>
                  <a:pt x="4262355" y="2238375"/>
                </a:lnTo>
                <a:lnTo>
                  <a:pt x="4266589" y="2244725"/>
                </a:lnTo>
                <a:lnTo>
                  <a:pt x="4637005" y="2522538"/>
                </a:lnTo>
                <a:lnTo>
                  <a:pt x="4637005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45BF845-FC6E-2E49-86D1-6F1131BC55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7261" y="387626"/>
            <a:ext cx="3747052" cy="1733520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3200" dirty="0"/>
              <a:t>Agent Services: </a:t>
            </a:r>
            <a:br>
              <a:rPr lang="en-US" sz="3200" dirty="0"/>
            </a:br>
            <a:r>
              <a:rPr lang="en-US" sz="2800" dirty="0"/>
              <a:t>Landing page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423B53F-D7A4-0C4D-B17B-50B32EC21A2F}"/>
              </a:ext>
            </a:extLst>
          </p:cNvPr>
          <p:cNvSpPr txBox="1"/>
          <p:nvPr/>
        </p:nvSpPr>
        <p:spPr>
          <a:xfrm>
            <a:off x="444213" y="1908313"/>
            <a:ext cx="3610953" cy="439309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pPr marL="342900" indent="-342900" fontAlgn="ctr">
              <a:buFont typeface="Arial" panose="020B0604020202020204" pitchFamily="34" charset="0"/>
              <a:buChar char="•"/>
            </a:pPr>
            <a:r>
              <a:rPr lang="en-US" sz="1600" dirty="0"/>
              <a:t>There is a lot going on with this page! Having content broken into sections with horizontal dividers is good, but the content still all blends together.</a:t>
            </a:r>
            <a:br>
              <a:rPr lang="en-US" sz="1600" dirty="0"/>
            </a:br>
            <a:endParaRPr lang="en-US" sz="1600" dirty="0"/>
          </a:p>
          <a:p>
            <a:pPr marL="342900" indent="-342900" fontAlgn="ctr">
              <a:buFont typeface="Arial" panose="020B0604020202020204" pitchFamily="34" charset="0"/>
              <a:buChar char="•"/>
            </a:pPr>
            <a:r>
              <a:rPr lang="en-US" sz="1600" dirty="0"/>
              <a:t>The sections have headlines, but unfortunately, those headlines get visually lost among the content because there’s no font-size hierarchy.</a:t>
            </a:r>
            <a:br>
              <a:rPr lang="en-US" sz="1600" dirty="0"/>
            </a:br>
            <a:endParaRPr lang="en-US" sz="1600" dirty="0"/>
          </a:p>
          <a:p>
            <a:pPr marL="342900" indent="-342900" fontAlgn="ctr">
              <a:buFont typeface="Arial" panose="020B0604020202020204" pitchFamily="34" charset="0"/>
              <a:buChar char="•"/>
            </a:pPr>
            <a:r>
              <a:rPr lang="en-US" sz="1600" dirty="0"/>
              <a:t>It’s bad form for links to say “click here”  - not only for accessibility but also for SEO.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82AED32-3665-C842-A759-4D826911F6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63296" y="-1"/>
            <a:ext cx="5443420" cy="7044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34814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Freeform 6">
            <a:extLst>
              <a:ext uri="{FF2B5EF4-FFF2-40B4-BE49-F238E27FC236}">
                <a16:creationId xmlns:a16="http://schemas.microsoft.com/office/drawing/2014/main" id="{44D0BD74-2F0E-4D34-9C06-662E0DE5F0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:p14="http://schemas.microsoft.com/office/powerpoint/2010/main" xmlns:a16="http://schemas.microsoft.com/office/drawing/2014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E451F2AB-3861-48C5-9859-786EBCA8CB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Freeform 23">
            <a:extLst>
              <a:ext uri="{FF2B5EF4-FFF2-40B4-BE49-F238E27FC236}">
                <a16:creationId xmlns:a16="http://schemas.microsoft.com/office/drawing/2014/main" id="{F11FBB6F-8451-472C-98A6-5FE42988D3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4637005" cy="6858000"/>
          </a:xfrm>
          <a:custGeom>
            <a:avLst/>
            <a:gdLst>
              <a:gd name="connsiteX0" fmla="*/ 0 w 4637005"/>
              <a:gd name="connsiteY0" fmla="*/ 0 h 6858000"/>
              <a:gd name="connsiteX1" fmla="*/ 4637005 w 4637005"/>
              <a:gd name="connsiteY1" fmla="*/ 0 h 6858000"/>
              <a:gd name="connsiteX2" fmla="*/ 4637005 w 4637005"/>
              <a:gd name="connsiteY2" fmla="*/ 1900238 h 6858000"/>
              <a:gd name="connsiteX3" fmla="*/ 4266589 w 4637005"/>
              <a:gd name="connsiteY3" fmla="*/ 2178050 h 6858000"/>
              <a:gd name="connsiteX4" fmla="*/ 4262355 w 4637005"/>
              <a:gd name="connsiteY4" fmla="*/ 2184400 h 6858000"/>
              <a:gd name="connsiteX5" fmla="*/ 4256005 w 4637005"/>
              <a:gd name="connsiteY5" fmla="*/ 2193925 h 6858000"/>
              <a:gd name="connsiteX6" fmla="*/ 4249655 w 4637005"/>
              <a:gd name="connsiteY6" fmla="*/ 2201863 h 6858000"/>
              <a:gd name="connsiteX7" fmla="*/ 4249655 w 4637005"/>
              <a:gd name="connsiteY7" fmla="*/ 2211388 h 6858000"/>
              <a:gd name="connsiteX8" fmla="*/ 4249655 w 4637005"/>
              <a:gd name="connsiteY8" fmla="*/ 2220913 h 6858000"/>
              <a:gd name="connsiteX9" fmla="*/ 4256005 w 4637005"/>
              <a:gd name="connsiteY9" fmla="*/ 2228850 h 6858000"/>
              <a:gd name="connsiteX10" fmla="*/ 4262355 w 4637005"/>
              <a:gd name="connsiteY10" fmla="*/ 2238375 h 6858000"/>
              <a:gd name="connsiteX11" fmla="*/ 4266589 w 4637005"/>
              <a:gd name="connsiteY11" fmla="*/ 2244725 h 6858000"/>
              <a:gd name="connsiteX12" fmla="*/ 4637005 w 4637005"/>
              <a:gd name="connsiteY12" fmla="*/ 2522538 h 6858000"/>
              <a:gd name="connsiteX13" fmla="*/ 4637005 w 4637005"/>
              <a:gd name="connsiteY13" fmla="*/ 6858000 h 6858000"/>
              <a:gd name="connsiteX14" fmla="*/ 0 w 4637005"/>
              <a:gd name="connsiteY1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4637005" h="6858000">
                <a:moveTo>
                  <a:pt x="0" y="0"/>
                </a:moveTo>
                <a:lnTo>
                  <a:pt x="4637005" y="0"/>
                </a:lnTo>
                <a:lnTo>
                  <a:pt x="4637005" y="1900238"/>
                </a:lnTo>
                <a:lnTo>
                  <a:pt x="4266589" y="2178050"/>
                </a:lnTo>
                <a:lnTo>
                  <a:pt x="4262355" y="2184400"/>
                </a:lnTo>
                <a:lnTo>
                  <a:pt x="4256005" y="2193925"/>
                </a:lnTo>
                <a:lnTo>
                  <a:pt x="4249655" y="2201863"/>
                </a:lnTo>
                <a:lnTo>
                  <a:pt x="4249655" y="2211388"/>
                </a:lnTo>
                <a:lnTo>
                  <a:pt x="4249655" y="2220913"/>
                </a:lnTo>
                <a:lnTo>
                  <a:pt x="4256005" y="2228850"/>
                </a:lnTo>
                <a:lnTo>
                  <a:pt x="4262355" y="2238375"/>
                </a:lnTo>
                <a:lnTo>
                  <a:pt x="4266589" y="2244725"/>
                </a:lnTo>
                <a:lnTo>
                  <a:pt x="4637005" y="2522538"/>
                </a:lnTo>
                <a:lnTo>
                  <a:pt x="4637005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45BF845-FC6E-2E49-86D1-6F1131BC55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7261" y="387626"/>
            <a:ext cx="3747052" cy="1733520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3200" dirty="0"/>
              <a:t>Agent Services: </a:t>
            </a:r>
            <a:br>
              <a:rPr lang="en-US" sz="3200" dirty="0"/>
            </a:br>
            <a:r>
              <a:rPr lang="en-US" sz="2800" dirty="0"/>
              <a:t>Landing page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423B53F-D7A4-0C4D-B17B-50B32EC21A2F}"/>
              </a:ext>
            </a:extLst>
          </p:cNvPr>
          <p:cNvSpPr txBox="1"/>
          <p:nvPr/>
        </p:nvSpPr>
        <p:spPr>
          <a:xfrm>
            <a:off x="444213" y="2035277"/>
            <a:ext cx="3610953" cy="4435097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pPr marL="342900" indent="-342900" fontAlgn="ctr">
              <a:buFont typeface="+mj-lt"/>
              <a:buAutoNum type="arabicPeriod"/>
            </a:pPr>
            <a:r>
              <a:rPr lang="en-US" sz="16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People don’t want to spend a lot of time reading text online -- Keep text short and concise, and utilize font hierarchy by having headlines and sub-headlines:</a:t>
            </a:r>
          </a:p>
          <a:p>
            <a:pPr fontAlgn="ctr"/>
            <a:br>
              <a:rPr lang="en-US" sz="1600" dirty="0">
                <a:solidFill>
                  <a:schemeClr val="accent1">
                    <a:lumMod val="60000"/>
                    <a:lumOff val="40000"/>
                  </a:schemeClr>
                </a:solidFill>
              </a:rPr>
            </a:br>
            <a:r>
              <a:rPr lang="en-US" sz="16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  </a:t>
            </a:r>
            <a:r>
              <a:rPr lang="en-US" sz="2400" b="1" dirty="0"/>
              <a:t>Large Font Headlines </a:t>
            </a:r>
            <a:r>
              <a:rPr lang="en-US" sz="16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followed by</a:t>
            </a:r>
            <a:br>
              <a:rPr lang="en-US" sz="1600" dirty="0">
                <a:solidFill>
                  <a:schemeClr val="accent1">
                    <a:lumMod val="60000"/>
                    <a:lumOff val="40000"/>
                  </a:schemeClr>
                </a:solidFill>
              </a:rPr>
            </a:br>
            <a:r>
              <a:rPr lang="en-US" sz="16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  </a:t>
            </a:r>
            <a:r>
              <a:rPr lang="en-US" b="1" dirty="0"/>
              <a:t>Medium Font Headlines </a:t>
            </a:r>
            <a:r>
              <a:rPr lang="en-US" sz="16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followed by</a:t>
            </a:r>
            <a:br>
              <a:rPr lang="en-US" sz="1600" dirty="0">
                <a:solidFill>
                  <a:schemeClr val="accent1">
                    <a:lumMod val="60000"/>
                    <a:lumOff val="40000"/>
                  </a:schemeClr>
                </a:solidFill>
              </a:rPr>
            </a:br>
            <a:r>
              <a:rPr lang="en-US" sz="16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  </a:t>
            </a:r>
            <a:r>
              <a:rPr lang="en-US" sz="1600" dirty="0"/>
              <a:t>small font body copy</a:t>
            </a:r>
            <a:br>
              <a:rPr lang="en-US" sz="16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</a:br>
            <a:r>
              <a:rPr lang="en-US" sz="16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helps guide the reader through the page’s content, and keeps the page visually organized.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FF514DF-9EDE-3044-916A-16B8E9A9B0B1}"/>
              </a:ext>
            </a:extLst>
          </p:cNvPr>
          <p:cNvSpPr txBox="1"/>
          <p:nvPr/>
        </p:nvSpPr>
        <p:spPr>
          <a:xfrm>
            <a:off x="447260" y="1586681"/>
            <a:ext cx="3747051" cy="3693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RECOMMENDATION:</a:t>
            </a:r>
          </a:p>
        </p:txBody>
      </p:sp>
      <p:pic>
        <p:nvPicPr>
          <p:cNvPr id="82" name="Picture 81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8A2CF049-96A6-4F45-A6AD-2465CA66082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9571" r="11761" b="57961"/>
          <a:stretch/>
        </p:blipFill>
        <p:spPr>
          <a:xfrm>
            <a:off x="4777483" y="30383"/>
            <a:ext cx="7284378" cy="6332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26814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Freeform 6">
            <a:extLst>
              <a:ext uri="{FF2B5EF4-FFF2-40B4-BE49-F238E27FC236}">
                <a16:creationId xmlns:a16="http://schemas.microsoft.com/office/drawing/2014/main" id="{44D0BD74-2F0E-4D34-9C06-662E0DE5F0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6="http://schemas.microsoft.com/office/drawing/2014/main" xmlns:p14="http://schemas.microsoft.com/office/powerpoint/2010/main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E451F2AB-3861-48C5-9859-786EBCA8CB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Freeform 23">
            <a:extLst>
              <a:ext uri="{FF2B5EF4-FFF2-40B4-BE49-F238E27FC236}">
                <a16:creationId xmlns:a16="http://schemas.microsoft.com/office/drawing/2014/main" id="{F11FBB6F-8451-472C-98A6-5FE42988D3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4637005" cy="6858000"/>
          </a:xfrm>
          <a:custGeom>
            <a:avLst/>
            <a:gdLst>
              <a:gd name="connsiteX0" fmla="*/ 0 w 4637005"/>
              <a:gd name="connsiteY0" fmla="*/ 0 h 6858000"/>
              <a:gd name="connsiteX1" fmla="*/ 4637005 w 4637005"/>
              <a:gd name="connsiteY1" fmla="*/ 0 h 6858000"/>
              <a:gd name="connsiteX2" fmla="*/ 4637005 w 4637005"/>
              <a:gd name="connsiteY2" fmla="*/ 1900238 h 6858000"/>
              <a:gd name="connsiteX3" fmla="*/ 4266589 w 4637005"/>
              <a:gd name="connsiteY3" fmla="*/ 2178050 h 6858000"/>
              <a:gd name="connsiteX4" fmla="*/ 4262355 w 4637005"/>
              <a:gd name="connsiteY4" fmla="*/ 2184400 h 6858000"/>
              <a:gd name="connsiteX5" fmla="*/ 4256005 w 4637005"/>
              <a:gd name="connsiteY5" fmla="*/ 2193925 h 6858000"/>
              <a:gd name="connsiteX6" fmla="*/ 4249655 w 4637005"/>
              <a:gd name="connsiteY6" fmla="*/ 2201863 h 6858000"/>
              <a:gd name="connsiteX7" fmla="*/ 4249655 w 4637005"/>
              <a:gd name="connsiteY7" fmla="*/ 2211388 h 6858000"/>
              <a:gd name="connsiteX8" fmla="*/ 4249655 w 4637005"/>
              <a:gd name="connsiteY8" fmla="*/ 2220913 h 6858000"/>
              <a:gd name="connsiteX9" fmla="*/ 4256005 w 4637005"/>
              <a:gd name="connsiteY9" fmla="*/ 2228850 h 6858000"/>
              <a:gd name="connsiteX10" fmla="*/ 4262355 w 4637005"/>
              <a:gd name="connsiteY10" fmla="*/ 2238375 h 6858000"/>
              <a:gd name="connsiteX11" fmla="*/ 4266589 w 4637005"/>
              <a:gd name="connsiteY11" fmla="*/ 2244725 h 6858000"/>
              <a:gd name="connsiteX12" fmla="*/ 4637005 w 4637005"/>
              <a:gd name="connsiteY12" fmla="*/ 2522538 h 6858000"/>
              <a:gd name="connsiteX13" fmla="*/ 4637005 w 4637005"/>
              <a:gd name="connsiteY13" fmla="*/ 6858000 h 6858000"/>
              <a:gd name="connsiteX14" fmla="*/ 0 w 4637005"/>
              <a:gd name="connsiteY1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4637005" h="6858000">
                <a:moveTo>
                  <a:pt x="0" y="0"/>
                </a:moveTo>
                <a:lnTo>
                  <a:pt x="4637005" y="0"/>
                </a:lnTo>
                <a:lnTo>
                  <a:pt x="4637005" y="1900238"/>
                </a:lnTo>
                <a:lnTo>
                  <a:pt x="4266589" y="2178050"/>
                </a:lnTo>
                <a:lnTo>
                  <a:pt x="4262355" y="2184400"/>
                </a:lnTo>
                <a:lnTo>
                  <a:pt x="4256005" y="2193925"/>
                </a:lnTo>
                <a:lnTo>
                  <a:pt x="4249655" y="2201863"/>
                </a:lnTo>
                <a:lnTo>
                  <a:pt x="4249655" y="2211388"/>
                </a:lnTo>
                <a:lnTo>
                  <a:pt x="4249655" y="2220913"/>
                </a:lnTo>
                <a:lnTo>
                  <a:pt x="4256005" y="2228850"/>
                </a:lnTo>
                <a:lnTo>
                  <a:pt x="4262355" y="2238375"/>
                </a:lnTo>
                <a:lnTo>
                  <a:pt x="4266589" y="2244725"/>
                </a:lnTo>
                <a:lnTo>
                  <a:pt x="4637005" y="2522538"/>
                </a:lnTo>
                <a:lnTo>
                  <a:pt x="4637005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45BF845-FC6E-2E49-86D1-6F1131BC55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7261" y="387626"/>
            <a:ext cx="3747052" cy="1733520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3200" dirty="0"/>
              <a:t>Agent Services: </a:t>
            </a:r>
            <a:br>
              <a:rPr lang="en-US" sz="3200" dirty="0"/>
            </a:br>
            <a:r>
              <a:rPr lang="en-US" sz="2800" dirty="0"/>
              <a:t>Landing page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423B53F-D7A4-0C4D-B17B-50B32EC21A2F}"/>
              </a:ext>
            </a:extLst>
          </p:cNvPr>
          <p:cNvSpPr txBox="1"/>
          <p:nvPr/>
        </p:nvSpPr>
        <p:spPr>
          <a:xfrm>
            <a:off x="444213" y="2035277"/>
            <a:ext cx="3610953" cy="4435097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pPr marL="342900" indent="-342900" fontAlgn="ctr">
              <a:lnSpc>
                <a:spcPts val="2000"/>
              </a:lnSpc>
              <a:buFont typeface="+mj-lt"/>
              <a:buAutoNum type="arabicPeriod"/>
            </a:pPr>
            <a:r>
              <a:rPr lang="en-US" sz="14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Welcome visitors to the page at the top. No need to have a whole paragraph in small print welcoming users to the page. Keep it simple.</a:t>
            </a:r>
          </a:p>
          <a:p>
            <a:pPr marL="342900" indent="-342900" fontAlgn="ctr">
              <a:lnSpc>
                <a:spcPts val="2000"/>
              </a:lnSpc>
              <a:buFont typeface="+mj-lt"/>
              <a:buAutoNum type="arabicPeriod"/>
            </a:pPr>
            <a:r>
              <a:rPr lang="en-US" sz="14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Tell the user why they’re here.</a:t>
            </a:r>
          </a:p>
          <a:p>
            <a:pPr marL="342900" indent="-342900" fontAlgn="ctr">
              <a:lnSpc>
                <a:spcPts val="2000"/>
              </a:lnSpc>
              <a:buFont typeface="+mj-lt"/>
              <a:buAutoNum type="arabicPeriod"/>
            </a:pPr>
            <a:r>
              <a:rPr lang="en-US" sz="14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Call out areas that are designed to help those that are lost or need guidance. This section could optionally go under Pick Your Lane.</a:t>
            </a:r>
          </a:p>
          <a:p>
            <a:pPr marL="800100" lvl="1" indent="-342900" fontAlgn="ctr">
              <a:lnSpc>
                <a:spcPts val="2000"/>
              </a:lnSpc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Fix links to be more accessible and SEO-friendly</a:t>
            </a:r>
          </a:p>
          <a:p>
            <a:pPr marL="342900" indent="-342900" fontAlgn="ctr">
              <a:lnSpc>
                <a:spcPts val="2000"/>
              </a:lnSpc>
              <a:buFont typeface="+mj-lt"/>
              <a:buAutoNum type="arabicPeriod"/>
            </a:pPr>
            <a:r>
              <a:rPr lang="en-US" sz="14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Give users a clear indication on where they should start.</a:t>
            </a:r>
          </a:p>
          <a:p>
            <a:pPr marL="800100" lvl="1" indent="-342900" fontAlgn="ctr">
              <a:lnSpc>
                <a:spcPts val="2000"/>
              </a:lnSpc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Note that this font is the same as #2 on purpose; same font sizes helps group sections and guide the user to the next content area.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FF514DF-9EDE-3044-916A-16B8E9A9B0B1}"/>
              </a:ext>
            </a:extLst>
          </p:cNvPr>
          <p:cNvSpPr txBox="1"/>
          <p:nvPr/>
        </p:nvSpPr>
        <p:spPr>
          <a:xfrm>
            <a:off x="447260" y="1586681"/>
            <a:ext cx="3747051" cy="3693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FONT RECOMMENDATIONS:</a:t>
            </a:r>
          </a:p>
        </p:txBody>
      </p:sp>
      <p:pic>
        <p:nvPicPr>
          <p:cNvPr id="82" name="Picture 81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8A2CF049-96A6-4F45-A6AD-2465CA66082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9571" r="11761" b="66778"/>
          <a:stretch/>
        </p:blipFill>
        <p:spPr>
          <a:xfrm>
            <a:off x="4777483" y="30383"/>
            <a:ext cx="7284378" cy="5003954"/>
          </a:xfrm>
          <a:prstGeom prst="rect">
            <a:avLst/>
          </a:prstGeom>
        </p:spPr>
      </p:pic>
      <p:sp>
        <p:nvSpPr>
          <p:cNvPr id="84" name="Oval 83">
            <a:extLst>
              <a:ext uri="{FF2B5EF4-FFF2-40B4-BE49-F238E27FC236}">
                <a16:creationId xmlns:a16="http://schemas.microsoft.com/office/drawing/2014/main" id="{6D51A5CB-11E5-8242-AAC3-C679A4ADBB84}"/>
              </a:ext>
            </a:extLst>
          </p:cNvPr>
          <p:cNvSpPr/>
          <p:nvPr/>
        </p:nvSpPr>
        <p:spPr>
          <a:xfrm>
            <a:off x="5935903" y="950312"/>
            <a:ext cx="474617" cy="44730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85" name="Oval 84">
            <a:extLst>
              <a:ext uri="{FF2B5EF4-FFF2-40B4-BE49-F238E27FC236}">
                <a16:creationId xmlns:a16="http://schemas.microsoft.com/office/drawing/2014/main" id="{1C83A657-D9BE-0446-B6B4-DE947DDCB044}"/>
              </a:ext>
            </a:extLst>
          </p:cNvPr>
          <p:cNvSpPr/>
          <p:nvPr/>
        </p:nvSpPr>
        <p:spPr>
          <a:xfrm>
            <a:off x="4774435" y="1897495"/>
            <a:ext cx="474617" cy="44730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86" name="Oval 85">
            <a:extLst>
              <a:ext uri="{FF2B5EF4-FFF2-40B4-BE49-F238E27FC236}">
                <a16:creationId xmlns:a16="http://schemas.microsoft.com/office/drawing/2014/main" id="{7CF8BDBB-CEFE-5C47-A05F-0B0DC92F333C}"/>
              </a:ext>
            </a:extLst>
          </p:cNvPr>
          <p:cNvSpPr/>
          <p:nvPr/>
        </p:nvSpPr>
        <p:spPr>
          <a:xfrm>
            <a:off x="8276211" y="2210078"/>
            <a:ext cx="474617" cy="44730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3</a:t>
            </a:r>
          </a:p>
        </p:txBody>
      </p:sp>
      <p:sp>
        <p:nvSpPr>
          <p:cNvPr id="87" name="Oval 86">
            <a:extLst>
              <a:ext uri="{FF2B5EF4-FFF2-40B4-BE49-F238E27FC236}">
                <a16:creationId xmlns:a16="http://schemas.microsoft.com/office/drawing/2014/main" id="{DD932386-F869-0549-8567-82249AA93E68}"/>
              </a:ext>
            </a:extLst>
          </p:cNvPr>
          <p:cNvSpPr/>
          <p:nvPr/>
        </p:nvSpPr>
        <p:spPr>
          <a:xfrm>
            <a:off x="7164889" y="3297426"/>
            <a:ext cx="474617" cy="44730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30374791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Freeform 6">
            <a:extLst>
              <a:ext uri="{FF2B5EF4-FFF2-40B4-BE49-F238E27FC236}">
                <a16:creationId xmlns:a16="http://schemas.microsoft.com/office/drawing/2014/main" id="{44D0BD74-2F0E-4D34-9C06-662E0DE5F0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:p14="http://schemas.microsoft.com/office/powerpoint/2010/main" xmlns:a16="http://schemas.microsoft.com/office/drawing/2014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E451F2AB-3861-48C5-9859-786EBCA8CB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Freeform 23">
            <a:extLst>
              <a:ext uri="{FF2B5EF4-FFF2-40B4-BE49-F238E27FC236}">
                <a16:creationId xmlns:a16="http://schemas.microsoft.com/office/drawing/2014/main" id="{F11FBB6F-8451-472C-98A6-5FE42988D3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4637005" cy="6858000"/>
          </a:xfrm>
          <a:custGeom>
            <a:avLst/>
            <a:gdLst>
              <a:gd name="connsiteX0" fmla="*/ 0 w 4637005"/>
              <a:gd name="connsiteY0" fmla="*/ 0 h 6858000"/>
              <a:gd name="connsiteX1" fmla="*/ 4637005 w 4637005"/>
              <a:gd name="connsiteY1" fmla="*/ 0 h 6858000"/>
              <a:gd name="connsiteX2" fmla="*/ 4637005 w 4637005"/>
              <a:gd name="connsiteY2" fmla="*/ 1900238 h 6858000"/>
              <a:gd name="connsiteX3" fmla="*/ 4266589 w 4637005"/>
              <a:gd name="connsiteY3" fmla="*/ 2178050 h 6858000"/>
              <a:gd name="connsiteX4" fmla="*/ 4262355 w 4637005"/>
              <a:gd name="connsiteY4" fmla="*/ 2184400 h 6858000"/>
              <a:gd name="connsiteX5" fmla="*/ 4256005 w 4637005"/>
              <a:gd name="connsiteY5" fmla="*/ 2193925 h 6858000"/>
              <a:gd name="connsiteX6" fmla="*/ 4249655 w 4637005"/>
              <a:gd name="connsiteY6" fmla="*/ 2201863 h 6858000"/>
              <a:gd name="connsiteX7" fmla="*/ 4249655 w 4637005"/>
              <a:gd name="connsiteY7" fmla="*/ 2211388 h 6858000"/>
              <a:gd name="connsiteX8" fmla="*/ 4249655 w 4637005"/>
              <a:gd name="connsiteY8" fmla="*/ 2220913 h 6858000"/>
              <a:gd name="connsiteX9" fmla="*/ 4256005 w 4637005"/>
              <a:gd name="connsiteY9" fmla="*/ 2228850 h 6858000"/>
              <a:gd name="connsiteX10" fmla="*/ 4262355 w 4637005"/>
              <a:gd name="connsiteY10" fmla="*/ 2238375 h 6858000"/>
              <a:gd name="connsiteX11" fmla="*/ 4266589 w 4637005"/>
              <a:gd name="connsiteY11" fmla="*/ 2244725 h 6858000"/>
              <a:gd name="connsiteX12" fmla="*/ 4637005 w 4637005"/>
              <a:gd name="connsiteY12" fmla="*/ 2522538 h 6858000"/>
              <a:gd name="connsiteX13" fmla="*/ 4637005 w 4637005"/>
              <a:gd name="connsiteY13" fmla="*/ 6858000 h 6858000"/>
              <a:gd name="connsiteX14" fmla="*/ 0 w 4637005"/>
              <a:gd name="connsiteY1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4637005" h="6858000">
                <a:moveTo>
                  <a:pt x="0" y="0"/>
                </a:moveTo>
                <a:lnTo>
                  <a:pt x="4637005" y="0"/>
                </a:lnTo>
                <a:lnTo>
                  <a:pt x="4637005" y="1900238"/>
                </a:lnTo>
                <a:lnTo>
                  <a:pt x="4266589" y="2178050"/>
                </a:lnTo>
                <a:lnTo>
                  <a:pt x="4262355" y="2184400"/>
                </a:lnTo>
                <a:lnTo>
                  <a:pt x="4256005" y="2193925"/>
                </a:lnTo>
                <a:lnTo>
                  <a:pt x="4249655" y="2201863"/>
                </a:lnTo>
                <a:lnTo>
                  <a:pt x="4249655" y="2211388"/>
                </a:lnTo>
                <a:lnTo>
                  <a:pt x="4249655" y="2220913"/>
                </a:lnTo>
                <a:lnTo>
                  <a:pt x="4256005" y="2228850"/>
                </a:lnTo>
                <a:lnTo>
                  <a:pt x="4262355" y="2238375"/>
                </a:lnTo>
                <a:lnTo>
                  <a:pt x="4266589" y="2244725"/>
                </a:lnTo>
                <a:lnTo>
                  <a:pt x="4637005" y="2522538"/>
                </a:lnTo>
                <a:lnTo>
                  <a:pt x="4637005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45BF845-FC6E-2E49-86D1-6F1131BC55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7261" y="387626"/>
            <a:ext cx="3747052" cy="1733520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3200" dirty="0"/>
              <a:t>Agent Services: </a:t>
            </a:r>
            <a:br>
              <a:rPr lang="en-US" sz="3200" dirty="0"/>
            </a:br>
            <a:r>
              <a:rPr lang="en-US" sz="2800" dirty="0"/>
              <a:t>Landing page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423B53F-D7A4-0C4D-B17B-50B32EC21A2F}"/>
              </a:ext>
            </a:extLst>
          </p:cNvPr>
          <p:cNvSpPr txBox="1"/>
          <p:nvPr/>
        </p:nvSpPr>
        <p:spPr>
          <a:xfrm>
            <a:off x="444213" y="2035277"/>
            <a:ext cx="3610953" cy="4435097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pPr marL="342900" indent="-342900" fontAlgn="ctr">
              <a:lnSpc>
                <a:spcPts val="2000"/>
              </a:lnSpc>
              <a:buFont typeface="+mj-lt"/>
              <a:buAutoNum type="arabicPeriod" startAt="5"/>
            </a:pPr>
            <a:r>
              <a:rPr lang="en-US" sz="14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The original headline/section header here gets lost; moving it to the left helps differentiate it from your main Pick Your Lane section. Add “Get inspired!” (or something to that effect) to help indicate that this is a helper section, not the main path.</a:t>
            </a:r>
            <a:br>
              <a:rPr lang="en-US" sz="1400" dirty="0">
                <a:solidFill>
                  <a:schemeClr val="accent1">
                    <a:lumMod val="60000"/>
                    <a:lumOff val="40000"/>
                  </a:schemeClr>
                </a:solidFill>
              </a:rPr>
            </a:br>
            <a:br>
              <a:rPr lang="en-US" sz="1400" dirty="0">
                <a:solidFill>
                  <a:schemeClr val="accent1">
                    <a:lumMod val="60000"/>
                    <a:lumOff val="40000"/>
                  </a:schemeClr>
                </a:solidFill>
              </a:rPr>
            </a:br>
            <a:r>
              <a:rPr lang="en-US" sz="14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Don’t give equal font importance to sections that aren’t part of the main process. Use a smaller sub-headline font here like we did for “Need help getting started?”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FF514DF-9EDE-3044-916A-16B8E9A9B0B1}"/>
              </a:ext>
            </a:extLst>
          </p:cNvPr>
          <p:cNvSpPr txBox="1"/>
          <p:nvPr/>
        </p:nvSpPr>
        <p:spPr>
          <a:xfrm>
            <a:off x="447260" y="1586681"/>
            <a:ext cx="3747051" cy="3693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FONT RECOMMENDATIONS:</a:t>
            </a:r>
          </a:p>
        </p:txBody>
      </p:sp>
      <p:pic>
        <p:nvPicPr>
          <p:cNvPr id="82" name="Picture 81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8A2CF049-96A6-4F45-A6AD-2465CA66082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9571" r="11761" b="57961"/>
          <a:stretch/>
        </p:blipFill>
        <p:spPr>
          <a:xfrm>
            <a:off x="4777483" y="30383"/>
            <a:ext cx="7284378" cy="6332136"/>
          </a:xfrm>
          <a:prstGeom prst="rect">
            <a:avLst/>
          </a:prstGeom>
        </p:spPr>
      </p:pic>
      <p:sp>
        <p:nvSpPr>
          <p:cNvPr id="88" name="Oval 87">
            <a:extLst>
              <a:ext uri="{FF2B5EF4-FFF2-40B4-BE49-F238E27FC236}">
                <a16:creationId xmlns:a16="http://schemas.microsoft.com/office/drawing/2014/main" id="{3D90802F-9C7E-D843-988A-9AD6080EC34B}"/>
              </a:ext>
            </a:extLst>
          </p:cNvPr>
          <p:cNvSpPr/>
          <p:nvPr/>
        </p:nvSpPr>
        <p:spPr>
          <a:xfrm>
            <a:off x="4690616" y="4949853"/>
            <a:ext cx="474617" cy="44730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11270084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Freeform 6">
            <a:extLst>
              <a:ext uri="{FF2B5EF4-FFF2-40B4-BE49-F238E27FC236}">
                <a16:creationId xmlns:a16="http://schemas.microsoft.com/office/drawing/2014/main" id="{44D0BD74-2F0E-4D34-9C06-662E0DE5F0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6="http://schemas.microsoft.com/office/drawing/2014/main" xmlns:p14="http://schemas.microsoft.com/office/powerpoint/2010/main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E451F2AB-3861-48C5-9859-786EBCA8CB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Freeform 23">
            <a:extLst>
              <a:ext uri="{FF2B5EF4-FFF2-40B4-BE49-F238E27FC236}">
                <a16:creationId xmlns:a16="http://schemas.microsoft.com/office/drawing/2014/main" id="{F11FBB6F-8451-472C-98A6-5FE42988D3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4637005" cy="6858000"/>
          </a:xfrm>
          <a:custGeom>
            <a:avLst/>
            <a:gdLst>
              <a:gd name="connsiteX0" fmla="*/ 0 w 4637005"/>
              <a:gd name="connsiteY0" fmla="*/ 0 h 6858000"/>
              <a:gd name="connsiteX1" fmla="*/ 4637005 w 4637005"/>
              <a:gd name="connsiteY1" fmla="*/ 0 h 6858000"/>
              <a:gd name="connsiteX2" fmla="*/ 4637005 w 4637005"/>
              <a:gd name="connsiteY2" fmla="*/ 1900238 h 6858000"/>
              <a:gd name="connsiteX3" fmla="*/ 4266589 w 4637005"/>
              <a:gd name="connsiteY3" fmla="*/ 2178050 h 6858000"/>
              <a:gd name="connsiteX4" fmla="*/ 4262355 w 4637005"/>
              <a:gd name="connsiteY4" fmla="*/ 2184400 h 6858000"/>
              <a:gd name="connsiteX5" fmla="*/ 4256005 w 4637005"/>
              <a:gd name="connsiteY5" fmla="*/ 2193925 h 6858000"/>
              <a:gd name="connsiteX6" fmla="*/ 4249655 w 4637005"/>
              <a:gd name="connsiteY6" fmla="*/ 2201863 h 6858000"/>
              <a:gd name="connsiteX7" fmla="*/ 4249655 w 4637005"/>
              <a:gd name="connsiteY7" fmla="*/ 2211388 h 6858000"/>
              <a:gd name="connsiteX8" fmla="*/ 4249655 w 4637005"/>
              <a:gd name="connsiteY8" fmla="*/ 2220913 h 6858000"/>
              <a:gd name="connsiteX9" fmla="*/ 4256005 w 4637005"/>
              <a:gd name="connsiteY9" fmla="*/ 2228850 h 6858000"/>
              <a:gd name="connsiteX10" fmla="*/ 4262355 w 4637005"/>
              <a:gd name="connsiteY10" fmla="*/ 2238375 h 6858000"/>
              <a:gd name="connsiteX11" fmla="*/ 4266589 w 4637005"/>
              <a:gd name="connsiteY11" fmla="*/ 2244725 h 6858000"/>
              <a:gd name="connsiteX12" fmla="*/ 4637005 w 4637005"/>
              <a:gd name="connsiteY12" fmla="*/ 2522538 h 6858000"/>
              <a:gd name="connsiteX13" fmla="*/ 4637005 w 4637005"/>
              <a:gd name="connsiteY13" fmla="*/ 6858000 h 6858000"/>
              <a:gd name="connsiteX14" fmla="*/ 0 w 4637005"/>
              <a:gd name="connsiteY1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4637005" h="6858000">
                <a:moveTo>
                  <a:pt x="0" y="0"/>
                </a:moveTo>
                <a:lnTo>
                  <a:pt x="4637005" y="0"/>
                </a:lnTo>
                <a:lnTo>
                  <a:pt x="4637005" y="1900238"/>
                </a:lnTo>
                <a:lnTo>
                  <a:pt x="4266589" y="2178050"/>
                </a:lnTo>
                <a:lnTo>
                  <a:pt x="4262355" y="2184400"/>
                </a:lnTo>
                <a:lnTo>
                  <a:pt x="4256005" y="2193925"/>
                </a:lnTo>
                <a:lnTo>
                  <a:pt x="4249655" y="2201863"/>
                </a:lnTo>
                <a:lnTo>
                  <a:pt x="4249655" y="2211388"/>
                </a:lnTo>
                <a:lnTo>
                  <a:pt x="4249655" y="2220913"/>
                </a:lnTo>
                <a:lnTo>
                  <a:pt x="4256005" y="2228850"/>
                </a:lnTo>
                <a:lnTo>
                  <a:pt x="4262355" y="2238375"/>
                </a:lnTo>
                <a:lnTo>
                  <a:pt x="4266589" y="2244725"/>
                </a:lnTo>
                <a:lnTo>
                  <a:pt x="4637005" y="2522538"/>
                </a:lnTo>
                <a:lnTo>
                  <a:pt x="4637005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45BF845-FC6E-2E49-86D1-6F1131BC55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7261" y="387626"/>
            <a:ext cx="3747052" cy="1733520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3200" dirty="0"/>
              <a:t>Agent Services: </a:t>
            </a:r>
            <a:br>
              <a:rPr lang="en-US" sz="3200" dirty="0"/>
            </a:br>
            <a:r>
              <a:rPr lang="en-US" sz="2800" dirty="0"/>
              <a:t>Landing page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423B53F-D7A4-0C4D-B17B-50B32EC21A2F}"/>
              </a:ext>
            </a:extLst>
          </p:cNvPr>
          <p:cNvSpPr txBox="1"/>
          <p:nvPr/>
        </p:nvSpPr>
        <p:spPr>
          <a:xfrm>
            <a:off x="444213" y="1702096"/>
            <a:ext cx="3610953" cy="503017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pPr marL="342900" indent="-342900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sz="1500" dirty="0"/>
              <a:t>Agents Edge: I was initially confused about these expand/ collapse accordion sections. (I didn’t realize they were expand/collapse, and was confused by the blue link/gray background which was a different font treatment from the rest of the page.) By default, one section is open and the other is closed, which is an odd user-experience, being as there’s only 2 sections here.</a:t>
            </a:r>
          </a:p>
          <a:p>
            <a:pPr marL="342900" indent="-342900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sz="1500" dirty="0"/>
              <a:t>If anything, I’d put everything below the Pick Your Lane section into an accordion, to keep focus on getting your agents through the main process.</a:t>
            </a:r>
          </a:p>
        </p:txBody>
      </p:sp>
      <p:pic>
        <p:nvPicPr>
          <p:cNvPr id="15" name="Picture 14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E1CEE9E8-65D7-E144-A41E-08848259F08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767" t="35897" r="6939" b="38656"/>
          <a:stretch/>
        </p:blipFill>
        <p:spPr>
          <a:xfrm>
            <a:off x="4637006" y="215756"/>
            <a:ext cx="7537302" cy="52279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45675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Freeform 6">
            <a:extLst>
              <a:ext uri="{FF2B5EF4-FFF2-40B4-BE49-F238E27FC236}">
                <a16:creationId xmlns:a16="http://schemas.microsoft.com/office/drawing/2014/main" id="{44D0BD74-2F0E-4D34-9C06-662E0DE5F0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:p14="http://schemas.microsoft.com/office/powerpoint/2010/main" xmlns:a16="http://schemas.microsoft.com/office/drawing/2014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E451F2AB-3861-48C5-9859-786EBCA8CB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Freeform 23">
            <a:extLst>
              <a:ext uri="{FF2B5EF4-FFF2-40B4-BE49-F238E27FC236}">
                <a16:creationId xmlns:a16="http://schemas.microsoft.com/office/drawing/2014/main" id="{F11FBB6F-8451-472C-98A6-5FE42988D3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4637005" cy="6858000"/>
          </a:xfrm>
          <a:custGeom>
            <a:avLst/>
            <a:gdLst>
              <a:gd name="connsiteX0" fmla="*/ 0 w 4637005"/>
              <a:gd name="connsiteY0" fmla="*/ 0 h 6858000"/>
              <a:gd name="connsiteX1" fmla="*/ 4637005 w 4637005"/>
              <a:gd name="connsiteY1" fmla="*/ 0 h 6858000"/>
              <a:gd name="connsiteX2" fmla="*/ 4637005 w 4637005"/>
              <a:gd name="connsiteY2" fmla="*/ 1900238 h 6858000"/>
              <a:gd name="connsiteX3" fmla="*/ 4266589 w 4637005"/>
              <a:gd name="connsiteY3" fmla="*/ 2178050 h 6858000"/>
              <a:gd name="connsiteX4" fmla="*/ 4262355 w 4637005"/>
              <a:gd name="connsiteY4" fmla="*/ 2184400 h 6858000"/>
              <a:gd name="connsiteX5" fmla="*/ 4256005 w 4637005"/>
              <a:gd name="connsiteY5" fmla="*/ 2193925 h 6858000"/>
              <a:gd name="connsiteX6" fmla="*/ 4249655 w 4637005"/>
              <a:gd name="connsiteY6" fmla="*/ 2201863 h 6858000"/>
              <a:gd name="connsiteX7" fmla="*/ 4249655 w 4637005"/>
              <a:gd name="connsiteY7" fmla="*/ 2211388 h 6858000"/>
              <a:gd name="connsiteX8" fmla="*/ 4249655 w 4637005"/>
              <a:gd name="connsiteY8" fmla="*/ 2220913 h 6858000"/>
              <a:gd name="connsiteX9" fmla="*/ 4256005 w 4637005"/>
              <a:gd name="connsiteY9" fmla="*/ 2228850 h 6858000"/>
              <a:gd name="connsiteX10" fmla="*/ 4262355 w 4637005"/>
              <a:gd name="connsiteY10" fmla="*/ 2238375 h 6858000"/>
              <a:gd name="connsiteX11" fmla="*/ 4266589 w 4637005"/>
              <a:gd name="connsiteY11" fmla="*/ 2244725 h 6858000"/>
              <a:gd name="connsiteX12" fmla="*/ 4637005 w 4637005"/>
              <a:gd name="connsiteY12" fmla="*/ 2522538 h 6858000"/>
              <a:gd name="connsiteX13" fmla="*/ 4637005 w 4637005"/>
              <a:gd name="connsiteY13" fmla="*/ 6858000 h 6858000"/>
              <a:gd name="connsiteX14" fmla="*/ 0 w 4637005"/>
              <a:gd name="connsiteY1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4637005" h="6858000">
                <a:moveTo>
                  <a:pt x="0" y="0"/>
                </a:moveTo>
                <a:lnTo>
                  <a:pt x="4637005" y="0"/>
                </a:lnTo>
                <a:lnTo>
                  <a:pt x="4637005" y="1900238"/>
                </a:lnTo>
                <a:lnTo>
                  <a:pt x="4266589" y="2178050"/>
                </a:lnTo>
                <a:lnTo>
                  <a:pt x="4262355" y="2184400"/>
                </a:lnTo>
                <a:lnTo>
                  <a:pt x="4256005" y="2193925"/>
                </a:lnTo>
                <a:lnTo>
                  <a:pt x="4249655" y="2201863"/>
                </a:lnTo>
                <a:lnTo>
                  <a:pt x="4249655" y="2211388"/>
                </a:lnTo>
                <a:lnTo>
                  <a:pt x="4249655" y="2220913"/>
                </a:lnTo>
                <a:lnTo>
                  <a:pt x="4256005" y="2228850"/>
                </a:lnTo>
                <a:lnTo>
                  <a:pt x="4262355" y="2238375"/>
                </a:lnTo>
                <a:lnTo>
                  <a:pt x="4266589" y="2244725"/>
                </a:lnTo>
                <a:lnTo>
                  <a:pt x="4637005" y="2522538"/>
                </a:lnTo>
                <a:lnTo>
                  <a:pt x="4637005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45BF845-FC6E-2E49-86D1-6F1131BC55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7261" y="387626"/>
            <a:ext cx="3747052" cy="1733520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3200" dirty="0"/>
              <a:t>Agent Services: </a:t>
            </a:r>
            <a:br>
              <a:rPr lang="en-US" sz="3200" dirty="0"/>
            </a:br>
            <a:r>
              <a:rPr lang="en-US" sz="2800" dirty="0"/>
              <a:t>Landing page</a:t>
            </a:r>
          </a:p>
        </p:txBody>
      </p:sp>
      <p:pic>
        <p:nvPicPr>
          <p:cNvPr id="8" name="Picture 7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761FD3A9-7313-F846-8F11-581FE373C8B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9571" r="11761" b="57961"/>
          <a:stretch/>
        </p:blipFill>
        <p:spPr>
          <a:xfrm>
            <a:off x="4777483" y="30383"/>
            <a:ext cx="7284378" cy="633213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423B53F-D7A4-0C4D-B17B-50B32EC21A2F}"/>
              </a:ext>
            </a:extLst>
          </p:cNvPr>
          <p:cNvSpPr txBox="1"/>
          <p:nvPr/>
        </p:nvSpPr>
        <p:spPr>
          <a:xfrm>
            <a:off x="444213" y="1702096"/>
            <a:ext cx="3610953" cy="503017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pPr marL="342900" indent="-342900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Example of all sub-content in an accordion. Keeps user’s attention focused on the main path through the process.</a:t>
            </a:r>
            <a:endParaRPr lang="en-US" sz="1400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95DB581-4D73-6E43-88FD-9B3D4BB10739}"/>
              </a:ext>
            </a:extLst>
          </p:cNvPr>
          <p:cNvSpPr/>
          <p:nvPr/>
        </p:nvSpPr>
        <p:spPr>
          <a:xfrm>
            <a:off x="4911047" y="5024063"/>
            <a:ext cx="6965879" cy="136883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A picture containing table&#10;&#10;Description automatically generated">
            <a:extLst>
              <a:ext uri="{FF2B5EF4-FFF2-40B4-BE49-F238E27FC236}">
                <a16:creationId xmlns:a16="http://schemas.microsoft.com/office/drawing/2014/main" id="{0AD0E19D-6921-7143-B2EE-FCA840705A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81218" y="4828854"/>
            <a:ext cx="6740234" cy="1077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65802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Freeform 6">
            <a:extLst>
              <a:ext uri="{FF2B5EF4-FFF2-40B4-BE49-F238E27FC236}">
                <a16:creationId xmlns:a16="http://schemas.microsoft.com/office/drawing/2014/main" id="{44D0BD74-2F0E-4D34-9C06-662E0DE5F0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:p14="http://schemas.microsoft.com/office/powerpoint/2010/main" xmlns:a16="http://schemas.microsoft.com/office/drawing/2014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E451F2AB-3861-48C5-9859-786EBCA8CB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Freeform 23">
            <a:extLst>
              <a:ext uri="{FF2B5EF4-FFF2-40B4-BE49-F238E27FC236}">
                <a16:creationId xmlns:a16="http://schemas.microsoft.com/office/drawing/2014/main" id="{F11FBB6F-8451-472C-98A6-5FE42988D3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4637005" cy="6858000"/>
          </a:xfrm>
          <a:custGeom>
            <a:avLst/>
            <a:gdLst>
              <a:gd name="connsiteX0" fmla="*/ 0 w 4637005"/>
              <a:gd name="connsiteY0" fmla="*/ 0 h 6858000"/>
              <a:gd name="connsiteX1" fmla="*/ 4637005 w 4637005"/>
              <a:gd name="connsiteY1" fmla="*/ 0 h 6858000"/>
              <a:gd name="connsiteX2" fmla="*/ 4637005 w 4637005"/>
              <a:gd name="connsiteY2" fmla="*/ 1900238 h 6858000"/>
              <a:gd name="connsiteX3" fmla="*/ 4266589 w 4637005"/>
              <a:gd name="connsiteY3" fmla="*/ 2178050 h 6858000"/>
              <a:gd name="connsiteX4" fmla="*/ 4262355 w 4637005"/>
              <a:gd name="connsiteY4" fmla="*/ 2184400 h 6858000"/>
              <a:gd name="connsiteX5" fmla="*/ 4256005 w 4637005"/>
              <a:gd name="connsiteY5" fmla="*/ 2193925 h 6858000"/>
              <a:gd name="connsiteX6" fmla="*/ 4249655 w 4637005"/>
              <a:gd name="connsiteY6" fmla="*/ 2201863 h 6858000"/>
              <a:gd name="connsiteX7" fmla="*/ 4249655 w 4637005"/>
              <a:gd name="connsiteY7" fmla="*/ 2211388 h 6858000"/>
              <a:gd name="connsiteX8" fmla="*/ 4249655 w 4637005"/>
              <a:gd name="connsiteY8" fmla="*/ 2220913 h 6858000"/>
              <a:gd name="connsiteX9" fmla="*/ 4256005 w 4637005"/>
              <a:gd name="connsiteY9" fmla="*/ 2228850 h 6858000"/>
              <a:gd name="connsiteX10" fmla="*/ 4262355 w 4637005"/>
              <a:gd name="connsiteY10" fmla="*/ 2238375 h 6858000"/>
              <a:gd name="connsiteX11" fmla="*/ 4266589 w 4637005"/>
              <a:gd name="connsiteY11" fmla="*/ 2244725 h 6858000"/>
              <a:gd name="connsiteX12" fmla="*/ 4637005 w 4637005"/>
              <a:gd name="connsiteY12" fmla="*/ 2522538 h 6858000"/>
              <a:gd name="connsiteX13" fmla="*/ 4637005 w 4637005"/>
              <a:gd name="connsiteY13" fmla="*/ 6858000 h 6858000"/>
              <a:gd name="connsiteX14" fmla="*/ 0 w 4637005"/>
              <a:gd name="connsiteY1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4637005" h="6858000">
                <a:moveTo>
                  <a:pt x="0" y="0"/>
                </a:moveTo>
                <a:lnTo>
                  <a:pt x="4637005" y="0"/>
                </a:lnTo>
                <a:lnTo>
                  <a:pt x="4637005" y="1900238"/>
                </a:lnTo>
                <a:lnTo>
                  <a:pt x="4266589" y="2178050"/>
                </a:lnTo>
                <a:lnTo>
                  <a:pt x="4262355" y="2184400"/>
                </a:lnTo>
                <a:lnTo>
                  <a:pt x="4256005" y="2193925"/>
                </a:lnTo>
                <a:lnTo>
                  <a:pt x="4249655" y="2201863"/>
                </a:lnTo>
                <a:lnTo>
                  <a:pt x="4249655" y="2211388"/>
                </a:lnTo>
                <a:lnTo>
                  <a:pt x="4249655" y="2220913"/>
                </a:lnTo>
                <a:lnTo>
                  <a:pt x="4256005" y="2228850"/>
                </a:lnTo>
                <a:lnTo>
                  <a:pt x="4262355" y="2238375"/>
                </a:lnTo>
                <a:lnTo>
                  <a:pt x="4266589" y="2244725"/>
                </a:lnTo>
                <a:lnTo>
                  <a:pt x="4637005" y="2522538"/>
                </a:lnTo>
                <a:lnTo>
                  <a:pt x="4637005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45BF845-FC6E-2E49-86D1-6F1131BC55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7261" y="387626"/>
            <a:ext cx="3747052" cy="1733520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3200" dirty="0"/>
              <a:t>Agent Services: </a:t>
            </a:r>
            <a:br>
              <a:rPr lang="en-US" sz="3200" dirty="0"/>
            </a:br>
            <a:r>
              <a:rPr lang="en-US" sz="2800" dirty="0"/>
              <a:t>Landing page</a:t>
            </a:r>
            <a:endParaRPr lang="en-US" sz="3200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B2DFC264-D84A-9A46-974A-57E277C94358}"/>
              </a:ext>
            </a:extLst>
          </p:cNvPr>
          <p:cNvSpPr txBox="1"/>
          <p:nvPr/>
        </p:nvSpPr>
        <p:spPr>
          <a:xfrm>
            <a:off x="444213" y="2185988"/>
            <a:ext cx="3610953" cy="442353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pPr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</a:pPr>
            <a:r>
              <a:rPr lang="en-US" sz="16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Whether in an accordion section or not:</a:t>
            </a:r>
          </a:p>
          <a:p>
            <a:pPr marL="342900" indent="-342900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+mj-lt"/>
              <a:buAutoNum type="arabicPeriod" startAt="6"/>
            </a:pPr>
            <a:r>
              <a:rPr lang="en-US" sz="16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Add a headline for this section, and update the links.</a:t>
            </a:r>
          </a:p>
          <a:p>
            <a:pPr marL="342900" indent="-342900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+mj-lt"/>
              <a:buAutoNum type="arabicPeriod" startAt="6"/>
            </a:pPr>
            <a:r>
              <a:rPr lang="en-US" sz="16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Have only one image/icon/thumbnail per resource to keep the sections balanced.</a:t>
            </a:r>
          </a:p>
          <a:p>
            <a:pPr marL="342900" indent="-342900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+mj-lt"/>
              <a:buAutoNum type="arabicPeriod" startAt="6"/>
            </a:pPr>
            <a:r>
              <a:rPr lang="en-US" sz="16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Fix links to be accessible and SEO-friendly.</a:t>
            </a:r>
          </a:p>
          <a:p>
            <a:pPr marL="342900" indent="-342900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+mj-lt"/>
              <a:buAutoNum type="arabicPeriod" startAt="6"/>
            </a:pPr>
            <a:r>
              <a:rPr lang="en-US" sz="16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Consider moving “Modify User Profile” to it’s own accordion link, since it doesn’t really fit the same “Additional Resources” category of the other two.</a:t>
            </a:r>
          </a:p>
          <a:p>
            <a:pPr marL="342900" indent="-342900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+mj-lt"/>
              <a:buAutoNum type="arabicPeriod" startAt="6"/>
            </a:pPr>
            <a:endParaRPr lang="en-US" sz="16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  <a:p>
            <a:pPr marL="342900" indent="-342900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+mj-lt"/>
              <a:buAutoNum type="arabicPeriod" startAt="6"/>
            </a:pPr>
            <a:endParaRPr lang="en-US" sz="16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A15E059A-F583-3D4D-8102-211C1EFE3CA8}"/>
              </a:ext>
            </a:extLst>
          </p:cNvPr>
          <p:cNvSpPr txBox="1"/>
          <p:nvPr/>
        </p:nvSpPr>
        <p:spPr>
          <a:xfrm>
            <a:off x="447260" y="1586681"/>
            <a:ext cx="3747051" cy="3693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SUGGESTED FIX:</a:t>
            </a:r>
          </a:p>
        </p:txBody>
      </p:sp>
      <p:pic>
        <p:nvPicPr>
          <p:cNvPr id="36" name="Picture 35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0B7D2BCD-6140-E94A-8699-42BFC970F02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346" t="60264" r="6144" b="21120"/>
          <a:stretch/>
        </p:blipFill>
        <p:spPr>
          <a:xfrm>
            <a:off x="4677048" y="326830"/>
            <a:ext cx="7384813" cy="3645283"/>
          </a:xfrm>
          <a:prstGeom prst="rect">
            <a:avLst/>
          </a:prstGeom>
        </p:spPr>
      </p:pic>
      <p:sp>
        <p:nvSpPr>
          <p:cNvPr id="37" name="Rectangle 36">
            <a:extLst>
              <a:ext uri="{FF2B5EF4-FFF2-40B4-BE49-F238E27FC236}">
                <a16:creationId xmlns:a16="http://schemas.microsoft.com/office/drawing/2014/main" id="{E51F4848-58E5-184D-B7D5-83EDDEC3AC02}"/>
              </a:ext>
            </a:extLst>
          </p:cNvPr>
          <p:cNvSpPr/>
          <p:nvPr/>
        </p:nvSpPr>
        <p:spPr>
          <a:xfrm>
            <a:off x="6096000" y="1586681"/>
            <a:ext cx="1044539" cy="1074326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2ADAD55E-8A6F-D143-BFDD-C812AFC5D5D3}"/>
              </a:ext>
            </a:extLst>
          </p:cNvPr>
          <p:cNvSpPr/>
          <p:nvPr/>
        </p:nvSpPr>
        <p:spPr>
          <a:xfrm>
            <a:off x="6014184" y="387626"/>
            <a:ext cx="474617" cy="44730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6</a:t>
            </a:r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6616A4E4-6361-B442-B647-6D4BE0D9A38F}"/>
              </a:ext>
            </a:extLst>
          </p:cNvPr>
          <p:cNvSpPr/>
          <p:nvPr/>
        </p:nvSpPr>
        <p:spPr>
          <a:xfrm>
            <a:off x="6014183" y="1890913"/>
            <a:ext cx="474617" cy="44730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7</a:t>
            </a:r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F4D0A0DD-AE7C-5245-AA4A-1B92754BEB71}"/>
              </a:ext>
            </a:extLst>
          </p:cNvPr>
          <p:cNvSpPr/>
          <p:nvPr/>
        </p:nvSpPr>
        <p:spPr>
          <a:xfrm>
            <a:off x="7279508" y="770150"/>
            <a:ext cx="288053" cy="27147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chemeClr val="bg1"/>
                </a:solidFill>
              </a:rPr>
              <a:t>8</a:t>
            </a:r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BC8DC8A5-00E5-864D-957C-7E0AB6169119}"/>
              </a:ext>
            </a:extLst>
          </p:cNvPr>
          <p:cNvSpPr/>
          <p:nvPr/>
        </p:nvSpPr>
        <p:spPr>
          <a:xfrm>
            <a:off x="7279508" y="1586681"/>
            <a:ext cx="288053" cy="27147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chemeClr val="bg1"/>
                </a:solidFill>
              </a:rPr>
              <a:t>8</a:t>
            </a:r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F4D64E04-0A66-3C4D-88A1-5E5ADF7F8EAE}"/>
              </a:ext>
            </a:extLst>
          </p:cNvPr>
          <p:cNvSpPr/>
          <p:nvPr/>
        </p:nvSpPr>
        <p:spPr>
          <a:xfrm>
            <a:off x="8369454" y="2957980"/>
            <a:ext cx="474617" cy="44730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9</a:t>
            </a:r>
          </a:p>
        </p:txBody>
      </p:sp>
    </p:spTree>
    <p:extLst>
      <p:ext uri="{BB962C8B-B14F-4D97-AF65-F5344CB8AC3E}">
        <p14:creationId xmlns:p14="http://schemas.microsoft.com/office/powerpoint/2010/main" val="297075275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Quotable">
  <a:themeElements>
    <a:clrScheme name="Quotable">
      <a:dk1>
        <a:sysClr val="windowText" lastClr="000000"/>
      </a:dk1>
      <a:lt1>
        <a:sysClr val="window" lastClr="FFFFFF"/>
      </a:lt1>
      <a:dk2>
        <a:srgbClr val="212121"/>
      </a:dk2>
      <a:lt2>
        <a:srgbClr val="636363"/>
      </a:lt2>
      <a:accent1>
        <a:srgbClr val="9ECD33"/>
      </a:accent1>
      <a:accent2>
        <a:srgbClr val="E19933"/>
      </a:accent2>
      <a:accent3>
        <a:srgbClr val="DC5D3D"/>
      </a:accent3>
      <a:accent4>
        <a:srgbClr val="A967CB"/>
      </a:accent4>
      <a:accent5>
        <a:srgbClr val="5EA5DD"/>
      </a:accent5>
      <a:accent6>
        <a:srgbClr val="44BEA9"/>
      </a:accent6>
      <a:hlink>
        <a:srgbClr val="8F8F8F"/>
      </a:hlink>
      <a:folHlink>
        <a:srgbClr val="A5A5A5"/>
      </a:folHlink>
    </a:clrScheme>
    <a:fontScheme name="Quotable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Quotable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lumMod val="105000"/>
              </a:schemeClr>
            </a:gs>
            <a:gs pos="100000">
              <a:schemeClr val="phClr">
                <a:tint val="9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8000"/>
                <a:lumMod val="102000"/>
              </a:schemeClr>
              <a:schemeClr val="phClr">
                <a:shade val="98000"/>
                <a:lumMod val="98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innerShdw blurRad="63500" dist="25400" dir="13500000">
              <a:srgbClr val="000000">
                <a:alpha val="75000"/>
              </a:srgbClr>
            </a:inn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</a:schemeClr>
            </a:gs>
            <a:gs pos="100000">
              <a:schemeClr val="phClr">
                <a:tint val="84000"/>
                <a:shade val="84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90000"/>
                <a:satMod val="120000"/>
                <a:lumMod val="90000"/>
              </a:schemeClr>
            </a:gs>
            <a:gs pos="100000">
              <a:schemeClr val="phClr"/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Quotable" id="{39EC5628-30ED-4578-ACD8-9820EDB8E15A}" vid="{98D1675B-7325-48AD-994B-0DEF3379A98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{DB3C142A-953C-FF47-B8A7-2AF822A5EECE}tf10001121_mac</Template>
  <TotalTime>44604</TotalTime>
  <Words>611</Words>
  <Application>Microsoft Macintosh PowerPoint</Application>
  <PresentationFormat>Widescreen</PresentationFormat>
  <Paragraphs>43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Century Gothic</vt:lpstr>
      <vt:lpstr>Wingdings 2</vt:lpstr>
      <vt:lpstr>Quotable</vt:lpstr>
      <vt:lpstr>APEX UX Review – Pt. 3</vt:lpstr>
      <vt:lpstr>Agent Services:  Landing page</vt:lpstr>
      <vt:lpstr>Agent Services:  Landing page</vt:lpstr>
      <vt:lpstr>Agent Services:  Landing page</vt:lpstr>
      <vt:lpstr>Agent Services:  Landing page</vt:lpstr>
      <vt:lpstr>Agent Services:  Landing page</vt:lpstr>
      <vt:lpstr>Agent Services:  Landing page</vt:lpstr>
      <vt:lpstr>Agent Services:  Landing page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APEX UX Review</dc:title>
  <dc:creator>jodi@keeneyedesign.com</dc:creator>
  <cp:lastModifiedBy>jodi@keeneyedesign.com</cp:lastModifiedBy>
  <cp:revision>79</cp:revision>
  <dcterms:created xsi:type="dcterms:W3CDTF">2021-06-04T22:39:04Z</dcterms:created>
  <dcterms:modified xsi:type="dcterms:W3CDTF">2021-07-05T22:59:20Z</dcterms:modified>
</cp:coreProperties>
</file>