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7" r:id="rId1"/>
  </p:sldMasterIdLst>
  <p:sldIdLst>
    <p:sldId id="256" r:id="rId2"/>
    <p:sldId id="273" r:id="rId3"/>
    <p:sldId id="274" r:id="rId4"/>
    <p:sldId id="275" r:id="rId5"/>
    <p:sldId id="276" r:id="rId6"/>
    <p:sldId id="277" r:id="rId7"/>
    <p:sldId id="279"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929292"/>
    <a:srgbClr val="000000"/>
    <a:srgbClr val="6363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10"/>
    <p:restoredTop sz="96327"/>
  </p:normalViewPr>
  <p:slideViewPr>
    <p:cSldViewPr snapToGrid="0" snapToObjects="1">
      <p:cViewPr>
        <p:scale>
          <a:sx n="60" d="100"/>
          <a:sy n="60" d="100"/>
        </p:scale>
        <p:origin x="2504" y="2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6/9/21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5451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6/9/21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6988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6/9/21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0085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6/9/21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57264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6/9/21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0228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6/9/21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54320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6/9/21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111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6/9/21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258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smtClean="0"/>
              <a:pPr/>
              <a:t>6/9/21</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842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6/9/21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804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6/9/21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7330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6/9/21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68419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6/9/21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6027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6/9/21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8311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6/9/21</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20341693"/>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3.jpeg"/><Relationship Id="rId7"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2C750-A30B-F740-AA95-9223E888C674}"/>
              </a:ext>
            </a:extLst>
          </p:cNvPr>
          <p:cNvSpPr>
            <a:spLocks noGrp="1"/>
          </p:cNvSpPr>
          <p:nvPr>
            <p:ph type="ctrTitle"/>
          </p:nvPr>
        </p:nvSpPr>
        <p:spPr/>
        <p:txBody>
          <a:bodyPr/>
          <a:lstStyle/>
          <a:p>
            <a:r>
              <a:rPr lang="en-US" dirty="0"/>
              <a:t>APEX UX Review – Pt. 2</a:t>
            </a:r>
          </a:p>
        </p:txBody>
      </p:sp>
      <p:sp>
        <p:nvSpPr>
          <p:cNvPr id="3" name="Subtitle 2">
            <a:extLst>
              <a:ext uri="{FF2B5EF4-FFF2-40B4-BE49-F238E27FC236}">
                <a16:creationId xmlns:a16="http://schemas.microsoft.com/office/drawing/2014/main" id="{D17BE88B-BCA5-B64F-8B3D-81B91AF6814C}"/>
              </a:ext>
            </a:extLst>
          </p:cNvPr>
          <p:cNvSpPr>
            <a:spLocks noGrp="1"/>
          </p:cNvSpPr>
          <p:nvPr>
            <p:ph type="subTitle" idx="1"/>
          </p:nvPr>
        </p:nvSpPr>
        <p:spPr/>
        <p:txBody>
          <a:bodyPr/>
          <a:lstStyle/>
          <a:p>
            <a:r>
              <a:rPr lang="en-US" dirty="0"/>
              <a:t>By Jodi Kuehn (Keen Eye Design)</a:t>
            </a:r>
          </a:p>
        </p:txBody>
      </p:sp>
    </p:spTree>
    <p:extLst>
      <p:ext uri="{BB962C8B-B14F-4D97-AF65-F5344CB8AC3E}">
        <p14:creationId xmlns:p14="http://schemas.microsoft.com/office/powerpoint/2010/main" val="2882271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Homepage: </a:t>
            </a:r>
            <a:br>
              <a:rPr lang="en-US" sz="3200" dirty="0"/>
            </a:br>
            <a:r>
              <a:rPr lang="en-US" sz="2800" dirty="0"/>
              <a:t>Pick Your Lane</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10953" cy="4393095"/>
          </a:xfrm>
          <a:prstGeom prst="rect">
            <a:avLst/>
          </a:prstGeom>
        </p:spPr>
        <p:txBody>
          <a:bodyPr vert="horz" lIns="91440" tIns="45720" rIns="91440" bIns="45720" rtlCol="0" anchor="t">
            <a:noAutofit/>
          </a:bodyPr>
          <a:lstStyle/>
          <a:p>
            <a:pPr marL="342900" indent="-342900" fontAlgn="ctr">
              <a:buFont typeface="+mj-lt"/>
              <a:buAutoNum type="arabicPeriod" startAt="8"/>
            </a:pPr>
            <a:r>
              <a:rPr lang="en-US" sz="1600" dirty="0"/>
              <a:t>Pick Your Lane doesn't engage viewers visually.</a:t>
            </a:r>
            <a:br>
              <a:rPr lang="en-US" sz="1600" dirty="0"/>
            </a:br>
            <a:br>
              <a:rPr lang="en-US" sz="1600" dirty="0"/>
            </a:br>
            <a:r>
              <a:rPr lang="en-US" sz="1600" dirty="0"/>
              <a:t>Gray text overlaid on the image is hard to read.</a:t>
            </a:r>
            <a:br>
              <a:rPr lang="en-US" sz="1600" dirty="0"/>
            </a:br>
            <a:br>
              <a:rPr lang="en-US" sz="1600" dirty="0"/>
            </a:br>
            <a:r>
              <a:rPr lang="en-US" sz="1600" dirty="0"/>
              <a:t>Too many details &amp; bullet points to sift through at a glance.</a:t>
            </a:r>
            <a:br>
              <a:rPr lang="en-US" sz="1600" dirty="0"/>
            </a:br>
            <a:br>
              <a:rPr lang="en-US" sz="1600" dirty="0"/>
            </a:br>
            <a:r>
              <a:rPr lang="en-US" sz="1600" dirty="0"/>
              <a:t>No lane is called out as "most popular" or "best value" -- give viewers a suggestion on where to start (where do you want your business to go? Steer people by calling out a specific lane.)</a:t>
            </a:r>
          </a:p>
        </p:txBody>
      </p:sp>
      <p:pic>
        <p:nvPicPr>
          <p:cNvPr id="11" name="Picture 10">
            <a:extLst>
              <a:ext uri="{FF2B5EF4-FFF2-40B4-BE49-F238E27FC236}">
                <a16:creationId xmlns:a16="http://schemas.microsoft.com/office/drawing/2014/main" id="{FA1D2240-31C2-9F4A-AB35-C7C7449F3B12}"/>
              </a:ext>
            </a:extLst>
          </p:cNvPr>
          <p:cNvPicPr>
            <a:picLocks noChangeAspect="1"/>
          </p:cNvPicPr>
          <p:nvPr/>
        </p:nvPicPr>
        <p:blipFill rotWithShape="1">
          <a:blip r:embed="rId2"/>
          <a:srcRect l="17110" t="9845" r="17110" b="77666"/>
          <a:stretch/>
        </p:blipFill>
        <p:spPr>
          <a:xfrm>
            <a:off x="4637005" y="770889"/>
            <a:ext cx="7551947" cy="5275950"/>
          </a:xfrm>
          <a:prstGeom prst="rect">
            <a:avLst/>
          </a:prstGeom>
        </p:spPr>
      </p:pic>
      <p:sp>
        <p:nvSpPr>
          <p:cNvPr id="10" name="Oval 9">
            <a:extLst>
              <a:ext uri="{FF2B5EF4-FFF2-40B4-BE49-F238E27FC236}">
                <a16:creationId xmlns:a16="http://schemas.microsoft.com/office/drawing/2014/main" id="{363D2A85-CC14-DF4F-9DA4-1866D5048580}"/>
              </a:ext>
            </a:extLst>
          </p:cNvPr>
          <p:cNvSpPr/>
          <p:nvPr/>
        </p:nvSpPr>
        <p:spPr>
          <a:xfrm>
            <a:off x="8175670" y="323588"/>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8</a:t>
            </a:r>
          </a:p>
        </p:txBody>
      </p:sp>
    </p:spTree>
    <p:extLst>
      <p:ext uri="{BB962C8B-B14F-4D97-AF65-F5344CB8AC3E}">
        <p14:creationId xmlns:p14="http://schemas.microsoft.com/office/powerpoint/2010/main" val="3073481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Homepage: </a:t>
            </a:r>
            <a:br>
              <a:rPr lang="en-US" sz="3200" dirty="0"/>
            </a:br>
            <a:r>
              <a:rPr lang="en-US" sz="2800" dirty="0"/>
              <a:t>Pick Your Lane</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2035277"/>
            <a:ext cx="3610953" cy="4435097"/>
          </a:xfrm>
          <a:prstGeom prst="rect">
            <a:avLst/>
          </a:prstGeom>
        </p:spPr>
        <p:txBody>
          <a:bodyPr vert="horz" lIns="91440" tIns="45720" rIns="91440" bIns="45720" rtlCol="0" anchor="t">
            <a:noAutofit/>
          </a:bodyPr>
          <a:lstStyle/>
          <a:p>
            <a:pPr marL="342900" indent="-342900" fontAlgn="ctr">
              <a:buFont typeface="+mj-lt"/>
              <a:buAutoNum type="arabicPeriod" startAt="8"/>
            </a:pPr>
            <a:r>
              <a:rPr lang="en-US" sz="1600" dirty="0">
                <a:solidFill>
                  <a:schemeClr val="accent1">
                    <a:lumMod val="60000"/>
                    <a:lumOff val="40000"/>
                  </a:schemeClr>
                </a:solidFill>
              </a:rPr>
              <a:t>Keep the lane content short and simple. Use icons and brief summaries for each lane.</a:t>
            </a:r>
            <a:br>
              <a:rPr lang="en-US" sz="1600" dirty="0">
                <a:solidFill>
                  <a:schemeClr val="accent1">
                    <a:lumMod val="60000"/>
                    <a:lumOff val="40000"/>
                  </a:schemeClr>
                </a:solidFill>
              </a:rPr>
            </a:br>
            <a:br>
              <a:rPr lang="en-US" sz="1600" dirty="0">
                <a:solidFill>
                  <a:schemeClr val="accent1">
                    <a:lumMod val="60000"/>
                    <a:lumOff val="40000"/>
                  </a:schemeClr>
                </a:solidFill>
              </a:rPr>
            </a:br>
            <a:r>
              <a:rPr lang="en-US" sz="1600" dirty="0">
                <a:solidFill>
                  <a:schemeClr val="accent1">
                    <a:lumMod val="60000"/>
                    <a:lumOff val="40000"/>
                  </a:schemeClr>
                </a:solidFill>
              </a:rPr>
              <a:t>Create more visual separation between the lanes by boxing them out more.</a:t>
            </a:r>
            <a:br>
              <a:rPr lang="en-US" sz="1600" dirty="0">
                <a:solidFill>
                  <a:schemeClr val="accent1">
                    <a:lumMod val="60000"/>
                    <a:lumOff val="40000"/>
                  </a:schemeClr>
                </a:solidFill>
              </a:rPr>
            </a:br>
            <a:br>
              <a:rPr lang="en-US" sz="1600" dirty="0">
                <a:solidFill>
                  <a:schemeClr val="accent1">
                    <a:lumMod val="60000"/>
                    <a:lumOff val="40000"/>
                  </a:schemeClr>
                </a:solidFill>
              </a:rPr>
            </a:br>
            <a:r>
              <a:rPr lang="en-US" sz="1600" dirty="0">
                <a:solidFill>
                  <a:schemeClr val="accent1">
                    <a:lumMod val="60000"/>
                    <a:lumOff val="40000"/>
                  </a:schemeClr>
                </a:solidFill>
              </a:rPr>
              <a:t>One or two main or differentiating bullet points per lane.</a:t>
            </a:r>
            <a:br>
              <a:rPr lang="en-US" sz="1600" dirty="0">
                <a:solidFill>
                  <a:schemeClr val="accent1">
                    <a:lumMod val="60000"/>
                    <a:lumOff val="40000"/>
                  </a:schemeClr>
                </a:solidFill>
              </a:rPr>
            </a:br>
            <a:br>
              <a:rPr lang="en-US" sz="1600" dirty="0">
                <a:solidFill>
                  <a:schemeClr val="accent1">
                    <a:lumMod val="60000"/>
                    <a:lumOff val="40000"/>
                  </a:schemeClr>
                </a:solidFill>
              </a:rPr>
            </a:br>
            <a:r>
              <a:rPr lang="en-US" sz="1600" dirty="0">
                <a:solidFill>
                  <a:schemeClr val="accent1">
                    <a:lumMod val="60000"/>
                    <a:lumOff val="40000"/>
                  </a:schemeClr>
                </a:solidFill>
              </a:rPr>
              <a:t>Make buttons action-oriented (don't say "More Information" -- it doesn't give the viewer a command to do something). </a:t>
            </a:r>
            <a:br>
              <a:rPr lang="en-US" sz="1600" dirty="0">
                <a:solidFill>
                  <a:schemeClr val="accent1">
                    <a:lumMod val="60000"/>
                    <a:lumOff val="40000"/>
                  </a:schemeClr>
                </a:solidFill>
              </a:rPr>
            </a:br>
            <a:r>
              <a:rPr lang="en-US" sz="1600" dirty="0">
                <a:solidFill>
                  <a:schemeClr val="accent1">
                    <a:lumMod val="60000"/>
                    <a:lumOff val="40000"/>
                  </a:schemeClr>
                </a:solidFill>
              </a:rPr>
              <a:t>Label buttons "Get Started" or "Learn More.”</a:t>
            </a:r>
          </a:p>
        </p:txBody>
      </p:sp>
      <p:pic>
        <p:nvPicPr>
          <p:cNvPr id="11" name="Picture 10">
            <a:extLst>
              <a:ext uri="{FF2B5EF4-FFF2-40B4-BE49-F238E27FC236}">
                <a16:creationId xmlns:a16="http://schemas.microsoft.com/office/drawing/2014/main" id="{FA1D2240-31C2-9F4A-AB35-C7C7449F3B12}"/>
              </a:ext>
            </a:extLst>
          </p:cNvPr>
          <p:cNvPicPr>
            <a:picLocks noChangeAspect="1"/>
          </p:cNvPicPr>
          <p:nvPr/>
        </p:nvPicPr>
        <p:blipFill rotWithShape="1">
          <a:blip r:embed="rId2"/>
          <a:srcRect l="17110" t="9845" r="17110" b="89019"/>
          <a:stretch/>
        </p:blipFill>
        <p:spPr>
          <a:xfrm>
            <a:off x="4637005" y="770889"/>
            <a:ext cx="7551947" cy="479994"/>
          </a:xfrm>
          <a:prstGeom prst="rect">
            <a:avLst/>
          </a:prstGeom>
        </p:spPr>
      </p:pic>
      <p:sp>
        <p:nvSpPr>
          <p:cNvPr id="10" name="Oval 9">
            <a:extLst>
              <a:ext uri="{FF2B5EF4-FFF2-40B4-BE49-F238E27FC236}">
                <a16:creationId xmlns:a16="http://schemas.microsoft.com/office/drawing/2014/main" id="{363D2A85-CC14-DF4F-9DA4-1866D5048580}"/>
              </a:ext>
            </a:extLst>
          </p:cNvPr>
          <p:cNvSpPr/>
          <p:nvPr/>
        </p:nvSpPr>
        <p:spPr>
          <a:xfrm>
            <a:off x="8175670" y="323588"/>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8</a:t>
            </a:r>
          </a:p>
        </p:txBody>
      </p:sp>
      <p:sp>
        <p:nvSpPr>
          <p:cNvPr id="9" name="TextBox 8">
            <a:extLst>
              <a:ext uri="{FF2B5EF4-FFF2-40B4-BE49-F238E27FC236}">
                <a16:creationId xmlns:a16="http://schemas.microsoft.com/office/drawing/2014/main" id="{FFF514DF-9EDE-3044-916A-16B8E9A9B0B1}"/>
              </a:ext>
            </a:extLst>
          </p:cNvPr>
          <p:cNvSpPr txBox="1"/>
          <p:nvPr/>
        </p:nvSpPr>
        <p:spPr>
          <a:xfrm>
            <a:off x="447260" y="1586681"/>
            <a:ext cx="3747051" cy="369332"/>
          </a:xfrm>
          <a:prstGeom prst="rect">
            <a:avLst/>
          </a:prstGeom>
          <a:noFill/>
        </p:spPr>
        <p:txBody>
          <a:bodyPr wrap="square" rtlCol="0" anchor="ctr">
            <a:spAutoFit/>
          </a:bodyPr>
          <a:lstStyle/>
          <a:p>
            <a:r>
              <a:rPr lang="en-US" b="1" dirty="0">
                <a:solidFill>
                  <a:schemeClr val="accent1">
                    <a:lumMod val="60000"/>
                    <a:lumOff val="40000"/>
                  </a:schemeClr>
                </a:solidFill>
              </a:rPr>
              <a:t>RECOMMENDATION:</a:t>
            </a:r>
          </a:p>
        </p:txBody>
      </p:sp>
      <p:grpSp>
        <p:nvGrpSpPr>
          <p:cNvPr id="14" name="Group 13">
            <a:extLst>
              <a:ext uri="{FF2B5EF4-FFF2-40B4-BE49-F238E27FC236}">
                <a16:creationId xmlns:a16="http://schemas.microsoft.com/office/drawing/2014/main" id="{0055F9DF-D16D-7940-B03C-FB9DFECDFB20}"/>
              </a:ext>
            </a:extLst>
          </p:cNvPr>
          <p:cNvGrpSpPr/>
          <p:nvPr/>
        </p:nvGrpSpPr>
        <p:grpSpPr>
          <a:xfrm>
            <a:off x="4715270" y="1254386"/>
            <a:ext cx="1754356" cy="2808235"/>
            <a:chOff x="6599911" y="1261194"/>
            <a:chExt cx="1754356" cy="2808235"/>
          </a:xfrm>
        </p:grpSpPr>
        <p:sp>
          <p:nvSpPr>
            <p:cNvPr id="3" name="Rectangle 2">
              <a:extLst>
                <a:ext uri="{FF2B5EF4-FFF2-40B4-BE49-F238E27FC236}">
                  <a16:creationId xmlns:a16="http://schemas.microsoft.com/office/drawing/2014/main" id="{1A8977F6-D09A-7E45-A8BB-1C3C3A074C4A}"/>
                </a:ext>
              </a:extLst>
            </p:cNvPr>
            <p:cNvSpPr/>
            <p:nvPr/>
          </p:nvSpPr>
          <p:spPr>
            <a:xfrm>
              <a:off x="6599911" y="1261194"/>
              <a:ext cx="1754356" cy="280823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Shape&#10;&#10;Description automatically generated with low confidence">
              <a:extLst>
                <a:ext uri="{FF2B5EF4-FFF2-40B4-BE49-F238E27FC236}">
                  <a16:creationId xmlns:a16="http://schemas.microsoft.com/office/drawing/2014/main" id="{18817B26-21B7-5045-B744-96B78FA9063A}"/>
                </a:ext>
              </a:extLst>
            </p:cNvPr>
            <p:cNvPicPr>
              <a:picLocks noChangeAspect="1"/>
            </p:cNvPicPr>
            <p:nvPr/>
          </p:nvPicPr>
          <p:blipFill>
            <a:blip r:embed="rId3"/>
            <a:stretch>
              <a:fillRect/>
            </a:stretch>
          </p:blipFill>
          <p:spPr>
            <a:xfrm>
              <a:off x="7241834" y="1430833"/>
              <a:ext cx="470511" cy="470511"/>
            </a:xfrm>
            <a:prstGeom prst="rect">
              <a:avLst/>
            </a:prstGeom>
          </p:spPr>
        </p:pic>
        <p:sp>
          <p:nvSpPr>
            <p:cNvPr id="12" name="TextBox 11">
              <a:extLst>
                <a:ext uri="{FF2B5EF4-FFF2-40B4-BE49-F238E27FC236}">
                  <a16:creationId xmlns:a16="http://schemas.microsoft.com/office/drawing/2014/main" id="{925C74C8-C766-A941-86DA-BE8410421A93}"/>
                </a:ext>
              </a:extLst>
            </p:cNvPr>
            <p:cNvSpPr txBox="1"/>
            <p:nvPr/>
          </p:nvSpPr>
          <p:spPr>
            <a:xfrm>
              <a:off x="6789544" y="1962821"/>
              <a:ext cx="1375090" cy="230832"/>
            </a:xfrm>
            <a:prstGeom prst="rect">
              <a:avLst/>
            </a:prstGeom>
            <a:noFill/>
          </p:spPr>
          <p:txBody>
            <a:bodyPr wrap="square" rtlCol="0">
              <a:spAutoFit/>
            </a:bodyPr>
            <a:lstStyle/>
            <a:p>
              <a:pPr algn="ctr"/>
              <a:r>
                <a:rPr lang="en-US" sz="900" dirty="0">
                  <a:solidFill>
                    <a:schemeClr val="accent1"/>
                  </a:solidFill>
                  <a:latin typeface="Arial" panose="020B0604020202020204" pitchFamily="34" charset="0"/>
                  <a:cs typeface="Arial" panose="020B0604020202020204" pitchFamily="34" charset="0"/>
                </a:rPr>
                <a:t>SIMPLEST</a:t>
              </a:r>
            </a:p>
          </p:txBody>
        </p:sp>
        <p:sp>
          <p:nvSpPr>
            <p:cNvPr id="17" name="TextBox 16">
              <a:extLst>
                <a:ext uri="{FF2B5EF4-FFF2-40B4-BE49-F238E27FC236}">
                  <a16:creationId xmlns:a16="http://schemas.microsoft.com/office/drawing/2014/main" id="{29CC4870-C15A-DE4D-B5C7-B0AC0BC9605E}"/>
                </a:ext>
              </a:extLst>
            </p:cNvPr>
            <p:cNvSpPr txBox="1"/>
            <p:nvPr/>
          </p:nvSpPr>
          <p:spPr>
            <a:xfrm>
              <a:off x="6789544" y="2171372"/>
              <a:ext cx="1375090" cy="461665"/>
            </a:xfrm>
            <a:prstGeom prst="rect">
              <a:avLst/>
            </a:prstGeom>
            <a:noFill/>
          </p:spPr>
          <p:txBody>
            <a:bodyPr wrap="square" rtlCol="0">
              <a:spAutoFit/>
            </a:bodyPr>
            <a:lstStyle/>
            <a:p>
              <a:pPr algn="ctr"/>
              <a:r>
                <a:rPr lang="en-US" sz="1200" b="1" dirty="0">
                  <a:solidFill>
                    <a:schemeClr val="bg1"/>
                  </a:solidFill>
                  <a:latin typeface="Arial" panose="020B0604020202020204" pitchFamily="34" charset="0"/>
                  <a:cs typeface="Arial" panose="020B0604020202020204" pitchFamily="34" charset="0"/>
                </a:rPr>
                <a:t>Business</a:t>
              </a:r>
              <a:br>
                <a:rPr lang="en-US" sz="1200" b="1" dirty="0">
                  <a:solidFill>
                    <a:schemeClr val="bg1"/>
                  </a:solidFill>
                  <a:latin typeface="Arial" panose="020B0604020202020204" pitchFamily="34" charset="0"/>
                  <a:cs typeface="Arial" panose="020B0604020202020204" pitchFamily="34" charset="0"/>
                </a:rPr>
              </a:br>
              <a:r>
                <a:rPr lang="en-US" sz="1200" b="1" dirty="0">
                  <a:solidFill>
                    <a:schemeClr val="bg1"/>
                  </a:solidFill>
                  <a:latin typeface="Arial" panose="020B0604020202020204" pitchFamily="34" charset="0"/>
                  <a:cs typeface="Arial" panose="020B0604020202020204" pitchFamily="34" charset="0"/>
                </a:rPr>
                <a:t>in a Box</a:t>
              </a:r>
            </a:p>
          </p:txBody>
        </p:sp>
        <p:sp>
          <p:nvSpPr>
            <p:cNvPr id="18" name="TextBox 17">
              <a:extLst>
                <a:ext uri="{FF2B5EF4-FFF2-40B4-BE49-F238E27FC236}">
                  <a16:creationId xmlns:a16="http://schemas.microsoft.com/office/drawing/2014/main" id="{FC9B6E71-80D7-A04B-8F05-1EE669CF74CE}"/>
                </a:ext>
              </a:extLst>
            </p:cNvPr>
            <p:cNvSpPr txBox="1"/>
            <p:nvPr/>
          </p:nvSpPr>
          <p:spPr>
            <a:xfrm>
              <a:off x="6789544" y="2677886"/>
              <a:ext cx="1375090" cy="369332"/>
            </a:xfrm>
            <a:prstGeom prst="rect">
              <a:avLst/>
            </a:prstGeom>
            <a:noFill/>
          </p:spPr>
          <p:txBody>
            <a:bodyPr wrap="square" rtlCol="0">
              <a:spAutoFit/>
            </a:bodyPr>
            <a:lstStyle/>
            <a:p>
              <a:pPr algn="ctr"/>
              <a:r>
                <a:rPr lang="en-US" sz="900" dirty="0">
                  <a:solidFill>
                    <a:schemeClr val="bg2">
                      <a:lumMod val="75000"/>
                      <a:lumOff val="25000"/>
                    </a:schemeClr>
                  </a:solidFill>
                  <a:latin typeface="Arial" panose="020B0604020202020204" pitchFamily="34" charset="0"/>
                  <a:cs typeface="Arial" panose="020B0604020202020204" pitchFamily="34" charset="0"/>
                </a:rPr>
                <a:t>Create a professional on-line presence.</a:t>
              </a:r>
            </a:p>
          </p:txBody>
        </p:sp>
        <p:sp>
          <p:nvSpPr>
            <p:cNvPr id="19" name="TextBox 18">
              <a:extLst>
                <a:ext uri="{FF2B5EF4-FFF2-40B4-BE49-F238E27FC236}">
                  <a16:creationId xmlns:a16="http://schemas.microsoft.com/office/drawing/2014/main" id="{4B4951AD-A874-A04A-ACDD-850D9D82BC4C}"/>
                </a:ext>
              </a:extLst>
            </p:cNvPr>
            <p:cNvSpPr txBox="1"/>
            <p:nvPr/>
          </p:nvSpPr>
          <p:spPr>
            <a:xfrm>
              <a:off x="6711279" y="3056012"/>
              <a:ext cx="1523007" cy="369332"/>
            </a:xfrm>
            <a:prstGeom prst="rect">
              <a:avLst/>
            </a:prstGeom>
            <a:noFill/>
          </p:spPr>
          <p:txBody>
            <a:bodyPr wrap="square" rtlCol="0">
              <a:spAutoFit/>
            </a:bodyPr>
            <a:lstStyle/>
            <a:p>
              <a:pPr marL="171450" indent="-171450">
                <a:buFont typeface="Arial" panose="020B0604020202020204" pitchFamily="34" charset="0"/>
                <a:buChar char="•"/>
              </a:pPr>
              <a:r>
                <a:rPr lang="en-US" sz="900" dirty="0">
                  <a:solidFill>
                    <a:schemeClr val="bg2">
                      <a:lumMod val="75000"/>
                      <a:lumOff val="25000"/>
                    </a:schemeClr>
                  </a:solidFill>
                  <a:latin typeface="Arial" panose="020B0604020202020204" pitchFamily="34" charset="0"/>
                  <a:cs typeface="Arial" panose="020B0604020202020204" pitchFamily="34" charset="0"/>
                </a:rPr>
                <a:t>Customizable</a:t>
              </a:r>
            </a:p>
            <a:p>
              <a:pPr marL="171450" indent="-171450">
                <a:buFont typeface="Arial" panose="020B0604020202020204" pitchFamily="34" charset="0"/>
                <a:buChar char="•"/>
              </a:pPr>
              <a:r>
                <a:rPr lang="en-US" sz="900" dirty="0">
                  <a:solidFill>
                    <a:schemeClr val="bg2">
                      <a:lumMod val="75000"/>
                      <a:lumOff val="25000"/>
                    </a:schemeClr>
                  </a:solidFill>
                  <a:latin typeface="Arial" panose="020B0604020202020204" pitchFamily="34" charset="0"/>
                  <a:cs typeface="Arial" panose="020B0604020202020204" pitchFamily="34" charset="0"/>
                </a:rPr>
                <a:t>Self-managed</a:t>
              </a:r>
            </a:p>
          </p:txBody>
        </p:sp>
        <p:sp>
          <p:nvSpPr>
            <p:cNvPr id="13" name="Rounded Rectangle 12">
              <a:extLst>
                <a:ext uri="{FF2B5EF4-FFF2-40B4-BE49-F238E27FC236}">
                  <a16:creationId xmlns:a16="http://schemas.microsoft.com/office/drawing/2014/main" id="{E4D8A9BE-0828-CB4D-9406-06FEB4E45BFA}"/>
                </a:ext>
              </a:extLst>
            </p:cNvPr>
            <p:cNvSpPr/>
            <p:nvPr/>
          </p:nvSpPr>
          <p:spPr>
            <a:xfrm>
              <a:off x="7015053" y="3636660"/>
              <a:ext cx="977222" cy="286186"/>
            </a:xfrm>
            <a:prstGeom prst="roundRect">
              <a:avLst/>
            </a:prstGeom>
            <a:solidFill>
              <a:srgbClr val="FF93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800" b="1" dirty="0">
                  <a:latin typeface="Arial" panose="020B0604020202020204" pitchFamily="34" charset="0"/>
                  <a:cs typeface="Arial" panose="020B0604020202020204" pitchFamily="34" charset="0"/>
                </a:rPr>
                <a:t>LEARN MORE</a:t>
              </a:r>
            </a:p>
          </p:txBody>
        </p:sp>
      </p:grpSp>
      <p:grpSp>
        <p:nvGrpSpPr>
          <p:cNvPr id="60" name="Group 59">
            <a:extLst>
              <a:ext uri="{FF2B5EF4-FFF2-40B4-BE49-F238E27FC236}">
                <a16:creationId xmlns:a16="http://schemas.microsoft.com/office/drawing/2014/main" id="{06B7E5E4-2113-1544-92D9-D4C665D0CDCA}"/>
              </a:ext>
            </a:extLst>
          </p:cNvPr>
          <p:cNvGrpSpPr/>
          <p:nvPr/>
        </p:nvGrpSpPr>
        <p:grpSpPr>
          <a:xfrm>
            <a:off x="6591088" y="1250026"/>
            <a:ext cx="1754356" cy="2808235"/>
            <a:chOff x="6659259" y="1250026"/>
            <a:chExt cx="1754356" cy="2808235"/>
          </a:xfrm>
        </p:grpSpPr>
        <p:grpSp>
          <p:nvGrpSpPr>
            <p:cNvPr id="30" name="Group 29">
              <a:extLst>
                <a:ext uri="{FF2B5EF4-FFF2-40B4-BE49-F238E27FC236}">
                  <a16:creationId xmlns:a16="http://schemas.microsoft.com/office/drawing/2014/main" id="{FEDFCCBA-371A-424A-813E-5BFD5819D14C}"/>
                </a:ext>
              </a:extLst>
            </p:cNvPr>
            <p:cNvGrpSpPr/>
            <p:nvPr/>
          </p:nvGrpSpPr>
          <p:grpSpPr>
            <a:xfrm>
              <a:off x="6659259" y="1250026"/>
              <a:ext cx="1754356" cy="2808235"/>
              <a:chOff x="6622196" y="1254386"/>
              <a:chExt cx="1754356" cy="2808235"/>
            </a:xfrm>
          </p:grpSpPr>
          <p:sp>
            <p:nvSpPr>
              <p:cNvPr id="45" name="Rectangle 44">
                <a:extLst>
                  <a:ext uri="{FF2B5EF4-FFF2-40B4-BE49-F238E27FC236}">
                    <a16:creationId xmlns:a16="http://schemas.microsoft.com/office/drawing/2014/main" id="{F1CF873A-E19F-FD43-9871-3EED810BCCBF}"/>
                  </a:ext>
                </a:extLst>
              </p:cNvPr>
              <p:cNvSpPr/>
              <p:nvPr/>
            </p:nvSpPr>
            <p:spPr>
              <a:xfrm>
                <a:off x="6622196" y="1254386"/>
                <a:ext cx="1754356" cy="280823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60486C81-7B71-2D45-89B5-4FCFD4E45501}"/>
                  </a:ext>
                </a:extLst>
              </p:cNvPr>
              <p:cNvSpPr txBox="1"/>
              <p:nvPr/>
            </p:nvSpPr>
            <p:spPr>
              <a:xfrm>
                <a:off x="6811829" y="1956013"/>
                <a:ext cx="1375090" cy="230832"/>
              </a:xfrm>
              <a:prstGeom prst="rect">
                <a:avLst/>
              </a:prstGeom>
              <a:noFill/>
            </p:spPr>
            <p:txBody>
              <a:bodyPr wrap="square" rtlCol="0">
                <a:spAutoFit/>
              </a:bodyPr>
              <a:lstStyle/>
              <a:p>
                <a:pPr algn="ctr"/>
                <a:r>
                  <a:rPr lang="en-US" sz="900" dirty="0">
                    <a:solidFill>
                      <a:schemeClr val="accent1"/>
                    </a:solidFill>
                    <a:latin typeface="Arial" panose="020B0604020202020204" pitchFamily="34" charset="0"/>
                    <a:cs typeface="Arial" panose="020B0604020202020204" pitchFamily="34" charset="0"/>
                  </a:rPr>
                  <a:t>MOST POPULAR</a:t>
                </a:r>
              </a:p>
            </p:txBody>
          </p:sp>
          <p:sp>
            <p:nvSpPr>
              <p:cNvPr id="48" name="TextBox 47">
                <a:extLst>
                  <a:ext uri="{FF2B5EF4-FFF2-40B4-BE49-F238E27FC236}">
                    <a16:creationId xmlns:a16="http://schemas.microsoft.com/office/drawing/2014/main" id="{44954EFC-3345-4643-B0F8-40B7F0F9539C}"/>
                  </a:ext>
                </a:extLst>
              </p:cNvPr>
              <p:cNvSpPr txBox="1"/>
              <p:nvPr/>
            </p:nvSpPr>
            <p:spPr>
              <a:xfrm>
                <a:off x="6811829" y="2164564"/>
                <a:ext cx="1375090" cy="461665"/>
              </a:xfrm>
              <a:prstGeom prst="rect">
                <a:avLst/>
              </a:prstGeom>
              <a:noFill/>
            </p:spPr>
            <p:txBody>
              <a:bodyPr wrap="square" rtlCol="0">
                <a:spAutoFit/>
              </a:bodyPr>
              <a:lstStyle/>
              <a:p>
                <a:pPr algn="ctr"/>
                <a:r>
                  <a:rPr lang="en-US" sz="1200" b="1" dirty="0">
                    <a:solidFill>
                      <a:schemeClr val="bg1"/>
                    </a:solidFill>
                    <a:latin typeface="Arial" panose="020B0604020202020204" pitchFamily="34" charset="0"/>
                    <a:cs typeface="Arial" panose="020B0604020202020204" pitchFamily="34" charset="0"/>
                  </a:rPr>
                  <a:t>Federal &amp; Postal</a:t>
                </a:r>
              </a:p>
            </p:txBody>
          </p:sp>
          <p:sp>
            <p:nvSpPr>
              <p:cNvPr id="49" name="TextBox 48">
                <a:extLst>
                  <a:ext uri="{FF2B5EF4-FFF2-40B4-BE49-F238E27FC236}">
                    <a16:creationId xmlns:a16="http://schemas.microsoft.com/office/drawing/2014/main" id="{070A5E32-3DA6-E041-9291-E12C7325C661}"/>
                  </a:ext>
                </a:extLst>
              </p:cNvPr>
              <p:cNvSpPr txBox="1"/>
              <p:nvPr/>
            </p:nvSpPr>
            <p:spPr>
              <a:xfrm>
                <a:off x="6811829" y="2671078"/>
                <a:ext cx="1375090" cy="369332"/>
              </a:xfrm>
              <a:prstGeom prst="rect">
                <a:avLst/>
              </a:prstGeom>
              <a:noFill/>
            </p:spPr>
            <p:txBody>
              <a:bodyPr wrap="square" rtlCol="0">
                <a:spAutoFit/>
              </a:bodyPr>
              <a:lstStyle/>
              <a:p>
                <a:pPr algn="ctr"/>
                <a:r>
                  <a:rPr lang="en-US" sz="900" dirty="0">
                    <a:solidFill>
                      <a:schemeClr val="bg2">
                        <a:lumMod val="75000"/>
                        <a:lumOff val="25000"/>
                      </a:schemeClr>
                    </a:solidFill>
                    <a:latin typeface="Arial" panose="020B0604020202020204" pitchFamily="34" charset="0"/>
                    <a:cs typeface="Arial" panose="020B0604020202020204" pitchFamily="34" charset="0"/>
                  </a:rPr>
                  <a:t>Federal and postal benefits training.</a:t>
                </a:r>
              </a:p>
            </p:txBody>
          </p:sp>
          <p:sp>
            <p:nvSpPr>
              <p:cNvPr id="50" name="TextBox 49">
                <a:extLst>
                  <a:ext uri="{FF2B5EF4-FFF2-40B4-BE49-F238E27FC236}">
                    <a16:creationId xmlns:a16="http://schemas.microsoft.com/office/drawing/2014/main" id="{809BB5B5-56EB-A145-A880-F36F93AE4AE9}"/>
                  </a:ext>
                </a:extLst>
              </p:cNvPr>
              <p:cNvSpPr txBox="1"/>
              <p:nvPr/>
            </p:nvSpPr>
            <p:spPr>
              <a:xfrm>
                <a:off x="6741008" y="3049204"/>
                <a:ext cx="1524176" cy="507831"/>
              </a:xfrm>
              <a:prstGeom prst="rect">
                <a:avLst/>
              </a:prstGeom>
              <a:noFill/>
            </p:spPr>
            <p:txBody>
              <a:bodyPr wrap="square" rtlCol="0">
                <a:spAutoFit/>
              </a:bodyPr>
              <a:lstStyle/>
              <a:p>
                <a:pPr marL="171450" indent="-171450">
                  <a:buFont typeface="Arial" panose="020B0604020202020204" pitchFamily="34" charset="0"/>
                  <a:buChar char="•"/>
                </a:pPr>
                <a:r>
                  <a:rPr lang="en-US" sz="900" dirty="0">
                    <a:solidFill>
                      <a:schemeClr val="bg2">
                        <a:lumMod val="75000"/>
                        <a:lumOff val="25000"/>
                      </a:schemeClr>
                    </a:solidFill>
                    <a:latin typeface="Arial" panose="020B0604020202020204" pitchFamily="34" charset="0"/>
                    <a:cs typeface="Arial" panose="020B0604020202020204" pitchFamily="34" charset="0"/>
                  </a:rPr>
                  <a:t>Work with the largest group plan in the country</a:t>
                </a:r>
              </a:p>
            </p:txBody>
          </p:sp>
          <p:sp>
            <p:nvSpPr>
              <p:cNvPr id="51" name="Rounded Rectangle 50">
                <a:extLst>
                  <a:ext uri="{FF2B5EF4-FFF2-40B4-BE49-F238E27FC236}">
                    <a16:creationId xmlns:a16="http://schemas.microsoft.com/office/drawing/2014/main" id="{8F0327E9-1110-634D-9CB2-B2E4D8CBCE50}"/>
                  </a:ext>
                </a:extLst>
              </p:cNvPr>
              <p:cNvSpPr/>
              <p:nvPr/>
            </p:nvSpPr>
            <p:spPr>
              <a:xfrm>
                <a:off x="7037338" y="3629852"/>
                <a:ext cx="977222" cy="286186"/>
              </a:xfrm>
              <a:prstGeom prst="roundRect">
                <a:avLst/>
              </a:prstGeom>
              <a:solidFill>
                <a:srgbClr val="FF93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800" b="1" dirty="0">
                    <a:latin typeface="Arial" panose="020B0604020202020204" pitchFamily="34" charset="0"/>
                    <a:cs typeface="Arial" panose="020B0604020202020204" pitchFamily="34" charset="0"/>
                  </a:rPr>
                  <a:t>LEARN MORE</a:t>
                </a:r>
              </a:p>
            </p:txBody>
          </p:sp>
        </p:grpSp>
        <p:pic>
          <p:nvPicPr>
            <p:cNvPr id="28" name="Picture 27" descr="Shape&#10;&#10;Description automatically generated with medium confidence">
              <a:extLst>
                <a:ext uri="{FF2B5EF4-FFF2-40B4-BE49-F238E27FC236}">
                  <a16:creationId xmlns:a16="http://schemas.microsoft.com/office/drawing/2014/main" id="{A63DD336-61AC-A54E-8CFD-74AC78FD1AE2}"/>
                </a:ext>
              </a:extLst>
            </p:cNvPr>
            <p:cNvPicPr>
              <a:picLocks noChangeAspect="1"/>
            </p:cNvPicPr>
            <p:nvPr/>
          </p:nvPicPr>
          <p:blipFill>
            <a:blip r:embed="rId4"/>
            <a:stretch>
              <a:fillRect/>
            </a:stretch>
          </p:blipFill>
          <p:spPr>
            <a:xfrm>
              <a:off x="7309803" y="1436163"/>
              <a:ext cx="453268" cy="442865"/>
            </a:xfrm>
            <a:prstGeom prst="rect">
              <a:avLst/>
            </a:prstGeom>
          </p:spPr>
        </p:pic>
      </p:grpSp>
      <p:grpSp>
        <p:nvGrpSpPr>
          <p:cNvPr id="61" name="Group 60">
            <a:extLst>
              <a:ext uri="{FF2B5EF4-FFF2-40B4-BE49-F238E27FC236}">
                <a16:creationId xmlns:a16="http://schemas.microsoft.com/office/drawing/2014/main" id="{9514268D-6C81-C741-B6F5-4CBCC7F7EA2A}"/>
              </a:ext>
            </a:extLst>
          </p:cNvPr>
          <p:cNvGrpSpPr/>
          <p:nvPr/>
        </p:nvGrpSpPr>
        <p:grpSpPr>
          <a:xfrm>
            <a:off x="8466906" y="1244566"/>
            <a:ext cx="1754356" cy="2808235"/>
            <a:chOff x="8681513" y="1519945"/>
            <a:chExt cx="1754356" cy="2808235"/>
          </a:xfrm>
        </p:grpSpPr>
        <p:grpSp>
          <p:nvGrpSpPr>
            <p:cNvPr id="52" name="Group 51">
              <a:extLst>
                <a:ext uri="{FF2B5EF4-FFF2-40B4-BE49-F238E27FC236}">
                  <a16:creationId xmlns:a16="http://schemas.microsoft.com/office/drawing/2014/main" id="{6375FBE5-1F82-EC45-A32D-9D19B08F3AC8}"/>
                </a:ext>
              </a:extLst>
            </p:cNvPr>
            <p:cNvGrpSpPr/>
            <p:nvPr/>
          </p:nvGrpSpPr>
          <p:grpSpPr>
            <a:xfrm>
              <a:off x="8681513" y="1519945"/>
              <a:ext cx="1754356" cy="2808235"/>
              <a:chOff x="6622196" y="1254386"/>
              <a:chExt cx="1754356" cy="2808235"/>
            </a:xfrm>
          </p:grpSpPr>
          <p:sp>
            <p:nvSpPr>
              <p:cNvPr id="53" name="Rectangle 52">
                <a:extLst>
                  <a:ext uri="{FF2B5EF4-FFF2-40B4-BE49-F238E27FC236}">
                    <a16:creationId xmlns:a16="http://schemas.microsoft.com/office/drawing/2014/main" id="{FA28B4EE-75DD-BA4A-A028-A5DB4CB5D916}"/>
                  </a:ext>
                </a:extLst>
              </p:cNvPr>
              <p:cNvSpPr/>
              <p:nvPr/>
            </p:nvSpPr>
            <p:spPr>
              <a:xfrm>
                <a:off x="6622196" y="1254386"/>
                <a:ext cx="1754356" cy="280823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ADBDF499-ED1D-1F46-815A-3E0AFB617246}"/>
                  </a:ext>
                </a:extLst>
              </p:cNvPr>
              <p:cNvSpPr txBox="1"/>
              <p:nvPr/>
            </p:nvSpPr>
            <p:spPr>
              <a:xfrm>
                <a:off x="6811829" y="1956013"/>
                <a:ext cx="1375090" cy="230832"/>
              </a:xfrm>
              <a:prstGeom prst="rect">
                <a:avLst/>
              </a:prstGeom>
              <a:noFill/>
            </p:spPr>
            <p:txBody>
              <a:bodyPr wrap="square" rtlCol="0">
                <a:spAutoFit/>
              </a:bodyPr>
              <a:lstStyle/>
              <a:p>
                <a:pPr algn="ctr"/>
                <a:r>
                  <a:rPr lang="en-US" sz="900" dirty="0">
                    <a:solidFill>
                      <a:schemeClr val="accent1"/>
                    </a:solidFill>
                    <a:latin typeface="Arial" panose="020B0604020202020204" pitchFamily="34" charset="0"/>
                    <a:cs typeface="Arial" panose="020B0604020202020204" pitchFamily="34" charset="0"/>
                  </a:rPr>
                  <a:t>FASTEST</a:t>
                </a:r>
              </a:p>
            </p:txBody>
          </p:sp>
          <p:sp>
            <p:nvSpPr>
              <p:cNvPr id="56" name="TextBox 55">
                <a:extLst>
                  <a:ext uri="{FF2B5EF4-FFF2-40B4-BE49-F238E27FC236}">
                    <a16:creationId xmlns:a16="http://schemas.microsoft.com/office/drawing/2014/main" id="{A49DF8A8-CE64-BA46-B751-662A6FE0B712}"/>
                  </a:ext>
                </a:extLst>
              </p:cNvPr>
              <p:cNvSpPr txBox="1"/>
              <p:nvPr/>
            </p:nvSpPr>
            <p:spPr>
              <a:xfrm>
                <a:off x="6811829" y="2164564"/>
                <a:ext cx="1375090" cy="276999"/>
              </a:xfrm>
              <a:prstGeom prst="rect">
                <a:avLst/>
              </a:prstGeom>
              <a:noFill/>
            </p:spPr>
            <p:txBody>
              <a:bodyPr wrap="square" rtlCol="0">
                <a:spAutoFit/>
              </a:bodyPr>
              <a:lstStyle/>
              <a:p>
                <a:pPr algn="ctr"/>
                <a:r>
                  <a:rPr lang="en-US" sz="1200" b="1" dirty="0">
                    <a:solidFill>
                      <a:schemeClr val="bg1"/>
                    </a:solidFill>
                    <a:latin typeface="Arial" panose="020B0604020202020204" pitchFamily="34" charset="0"/>
                    <a:cs typeface="Arial" panose="020B0604020202020204" pitchFamily="34" charset="0"/>
                  </a:rPr>
                  <a:t>Final Expense</a:t>
                </a:r>
              </a:p>
            </p:txBody>
          </p:sp>
          <p:sp>
            <p:nvSpPr>
              <p:cNvPr id="57" name="TextBox 56">
                <a:extLst>
                  <a:ext uri="{FF2B5EF4-FFF2-40B4-BE49-F238E27FC236}">
                    <a16:creationId xmlns:a16="http://schemas.microsoft.com/office/drawing/2014/main" id="{460A51CC-36E5-4647-BB30-78D2F8E64B71}"/>
                  </a:ext>
                </a:extLst>
              </p:cNvPr>
              <p:cNvSpPr txBox="1"/>
              <p:nvPr/>
            </p:nvSpPr>
            <p:spPr>
              <a:xfrm>
                <a:off x="6811829" y="2513352"/>
                <a:ext cx="1375090" cy="369332"/>
              </a:xfrm>
              <a:prstGeom prst="rect">
                <a:avLst/>
              </a:prstGeom>
              <a:noFill/>
            </p:spPr>
            <p:txBody>
              <a:bodyPr wrap="square" rtlCol="0">
                <a:spAutoFit/>
              </a:bodyPr>
              <a:lstStyle/>
              <a:p>
                <a:pPr algn="ctr"/>
                <a:r>
                  <a:rPr lang="en-US" sz="900" dirty="0">
                    <a:solidFill>
                      <a:schemeClr val="bg2">
                        <a:lumMod val="75000"/>
                        <a:lumOff val="25000"/>
                      </a:schemeClr>
                    </a:solidFill>
                    <a:latin typeface="Arial" panose="020B0604020202020204" pitchFamily="34" charset="0"/>
                    <a:cs typeface="Arial" panose="020B0604020202020204" pitchFamily="34" charset="0"/>
                  </a:rPr>
                  <a:t>Huge market working with aging generations.</a:t>
                </a:r>
              </a:p>
            </p:txBody>
          </p:sp>
          <p:sp>
            <p:nvSpPr>
              <p:cNvPr id="58" name="TextBox 57">
                <a:extLst>
                  <a:ext uri="{FF2B5EF4-FFF2-40B4-BE49-F238E27FC236}">
                    <a16:creationId xmlns:a16="http://schemas.microsoft.com/office/drawing/2014/main" id="{2A02A13E-F99D-C640-AA2E-C8BE56CA1363}"/>
                  </a:ext>
                </a:extLst>
              </p:cNvPr>
              <p:cNvSpPr txBox="1"/>
              <p:nvPr/>
            </p:nvSpPr>
            <p:spPr>
              <a:xfrm>
                <a:off x="6745979" y="2966697"/>
                <a:ext cx="1519205" cy="507831"/>
              </a:xfrm>
              <a:prstGeom prst="rect">
                <a:avLst/>
              </a:prstGeom>
              <a:noFill/>
            </p:spPr>
            <p:txBody>
              <a:bodyPr wrap="square" rtlCol="0">
                <a:spAutoFit/>
              </a:bodyPr>
              <a:lstStyle/>
              <a:p>
                <a:pPr marL="171450" indent="-171450">
                  <a:buFont typeface="Arial" panose="020B0604020202020204" pitchFamily="34" charset="0"/>
                  <a:buChar char="•"/>
                </a:pPr>
                <a:r>
                  <a:rPr lang="en-US" sz="900" dirty="0">
                    <a:solidFill>
                      <a:schemeClr val="bg2">
                        <a:lumMod val="75000"/>
                        <a:lumOff val="25000"/>
                      </a:schemeClr>
                    </a:solidFill>
                    <a:latin typeface="Arial" panose="020B0604020202020204" pitchFamily="34" charset="0"/>
                    <a:cs typeface="Arial" panose="020B0604020202020204" pitchFamily="34" charset="0"/>
                  </a:rPr>
                  <a:t>Cross-selling opportunities</a:t>
                </a:r>
              </a:p>
              <a:p>
                <a:pPr marL="171450" indent="-171450">
                  <a:buFont typeface="Arial" panose="020B0604020202020204" pitchFamily="34" charset="0"/>
                  <a:buChar char="•"/>
                </a:pPr>
                <a:r>
                  <a:rPr lang="en-US" sz="900" dirty="0">
                    <a:solidFill>
                      <a:schemeClr val="bg2">
                        <a:lumMod val="75000"/>
                        <a:lumOff val="25000"/>
                      </a:schemeClr>
                    </a:solidFill>
                    <a:latin typeface="Arial" panose="020B0604020202020204" pitchFamily="34" charset="0"/>
                    <a:cs typeface="Arial" panose="020B0604020202020204" pitchFamily="34" charset="0"/>
                  </a:rPr>
                  <a:t>Quick issue – Fast pay</a:t>
                </a:r>
              </a:p>
            </p:txBody>
          </p:sp>
          <p:sp>
            <p:nvSpPr>
              <p:cNvPr id="59" name="Rounded Rectangle 58">
                <a:extLst>
                  <a:ext uri="{FF2B5EF4-FFF2-40B4-BE49-F238E27FC236}">
                    <a16:creationId xmlns:a16="http://schemas.microsoft.com/office/drawing/2014/main" id="{8FECB11C-2752-9949-9456-447A46F0484B}"/>
                  </a:ext>
                </a:extLst>
              </p:cNvPr>
              <p:cNvSpPr/>
              <p:nvPr/>
            </p:nvSpPr>
            <p:spPr>
              <a:xfrm>
                <a:off x="7037338" y="3629852"/>
                <a:ext cx="977222" cy="286186"/>
              </a:xfrm>
              <a:prstGeom prst="roundRect">
                <a:avLst/>
              </a:prstGeom>
              <a:solidFill>
                <a:srgbClr val="FF93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800" b="1" dirty="0">
                    <a:latin typeface="Arial" panose="020B0604020202020204" pitchFamily="34" charset="0"/>
                    <a:cs typeface="Arial" panose="020B0604020202020204" pitchFamily="34" charset="0"/>
                  </a:rPr>
                  <a:t>LEARN MORE</a:t>
                </a:r>
              </a:p>
            </p:txBody>
          </p:sp>
        </p:grpSp>
        <p:pic>
          <p:nvPicPr>
            <p:cNvPr id="22" name="Picture 21" descr="Shape&#10;&#10;Description automatically generated with medium confidence">
              <a:extLst>
                <a:ext uri="{FF2B5EF4-FFF2-40B4-BE49-F238E27FC236}">
                  <a16:creationId xmlns:a16="http://schemas.microsoft.com/office/drawing/2014/main" id="{30A60F38-6AD0-B54A-9DA0-3337F06F13D3}"/>
                </a:ext>
              </a:extLst>
            </p:cNvPr>
            <p:cNvPicPr>
              <a:picLocks noChangeAspect="1"/>
            </p:cNvPicPr>
            <p:nvPr/>
          </p:nvPicPr>
          <p:blipFill>
            <a:blip r:embed="rId5"/>
            <a:stretch>
              <a:fillRect/>
            </a:stretch>
          </p:blipFill>
          <p:spPr>
            <a:xfrm>
              <a:off x="9356476" y="1715698"/>
              <a:ext cx="457579" cy="442866"/>
            </a:xfrm>
            <a:prstGeom prst="rect">
              <a:avLst/>
            </a:prstGeom>
          </p:spPr>
        </p:pic>
      </p:grpSp>
      <p:grpSp>
        <p:nvGrpSpPr>
          <p:cNvPr id="77" name="Group 76">
            <a:extLst>
              <a:ext uri="{FF2B5EF4-FFF2-40B4-BE49-F238E27FC236}">
                <a16:creationId xmlns:a16="http://schemas.microsoft.com/office/drawing/2014/main" id="{D22CEA5F-D66F-B944-BA74-957A783082E1}"/>
              </a:ext>
            </a:extLst>
          </p:cNvPr>
          <p:cNvGrpSpPr/>
          <p:nvPr/>
        </p:nvGrpSpPr>
        <p:grpSpPr>
          <a:xfrm>
            <a:off x="10342723" y="1244566"/>
            <a:ext cx="1754356" cy="2808235"/>
            <a:chOff x="10384763" y="1244566"/>
            <a:chExt cx="1754356" cy="2808235"/>
          </a:xfrm>
        </p:grpSpPr>
        <p:grpSp>
          <p:nvGrpSpPr>
            <p:cNvPr id="63" name="Group 62">
              <a:extLst>
                <a:ext uri="{FF2B5EF4-FFF2-40B4-BE49-F238E27FC236}">
                  <a16:creationId xmlns:a16="http://schemas.microsoft.com/office/drawing/2014/main" id="{8AB67A0C-E3CF-594C-8735-40932DB11F48}"/>
                </a:ext>
              </a:extLst>
            </p:cNvPr>
            <p:cNvGrpSpPr/>
            <p:nvPr/>
          </p:nvGrpSpPr>
          <p:grpSpPr>
            <a:xfrm>
              <a:off x="10384763" y="1244566"/>
              <a:ext cx="1754356" cy="2808235"/>
              <a:chOff x="6622195" y="1254387"/>
              <a:chExt cx="1754356" cy="2808235"/>
            </a:xfrm>
          </p:grpSpPr>
          <p:sp>
            <p:nvSpPr>
              <p:cNvPr id="65" name="Rectangle 64">
                <a:extLst>
                  <a:ext uri="{FF2B5EF4-FFF2-40B4-BE49-F238E27FC236}">
                    <a16:creationId xmlns:a16="http://schemas.microsoft.com/office/drawing/2014/main" id="{46137107-7360-8842-93CE-3DB2918A048B}"/>
                  </a:ext>
                </a:extLst>
              </p:cNvPr>
              <p:cNvSpPr/>
              <p:nvPr/>
            </p:nvSpPr>
            <p:spPr>
              <a:xfrm>
                <a:off x="6622195" y="1254387"/>
                <a:ext cx="1754356" cy="280823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7D1EC61A-079E-1C49-8346-E36B09148E01}"/>
                  </a:ext>
                </a:extLst>
              </p:cNvPr>
              <p:cNvSpPr txBox="1"/>
              <p:nvPr/>
            </p:nvSpPr>
            <p:spPr>
              <a:xfrm>
                <a:off x="6811829" y="1956013"/>
                <a:ext cx="1375090" cy="230832"/>
              </a:xfrm>
              <a:prstGeom prst="rect">
                <a:avLst/>
              </a:prstGeom>
              <a:noFill/>
            </p:spPr>
            <p:txBody>
              <a:bodyPr wrap="square" rtlCol="0">
                <a:spAutoFit/>
              </a:bodyPr>
              <a:lstStyle/>
              <a:p>
                <a:pPr algn="ctr"/>
                <a:r>
                  <a:rPr lang="en-US" sz="900" dirty="0">
                    <a:solidFill>
                      <a:schemeClr val="accent1"/>
                    </a:solidFill>
                    <a:latin typeface="Arial" panose="020B0604020202020204" pitchFamily="34" charset="0"/>
                    <a:cs typeface="Arial" panose="020B0604020202020204" pitchFamily="34" charset="0"/>
                  </a:rPr>
                  <a:t>BEST PAYOUT</a:t>
                </a:r>
              </a:p>
            </p:txBody>
          </p:sp>
          <p:sp>
            <p:nvSpPr>
              <p:cNvPr id="67" name="TextBox 66">
                <a:extLst>
                  <a:ext uri="{FF2B5EF4-FFF2-40B4-BE49-F238E27FC236}">
                    <a16:creationId xmlns:a16="http://schemas.microsoft.com/office/drawing/2014/main" id="{23B39567-0028-2346-991D-08C1CF6A4D56}"/>
                  </a:ext>
                </a:extLst>
              </p:cNvPr>
              <p:cNvSpPr txBox="1"/>
              <p:nvPr/>
            </p:nvSpPr>
            <p:spPr>
              <a:xfrm>
                <a:off x="6811829" y="2164564"/>
                <a:ext cx="1375090" cy="276999"/>
              </a:xfrm>
              <a:prstGeom prst="rect">
                <a:avLst/>
              </a:prstGeom>
              <a:noFill/>
            </p:spPr>
            <p:txBody>
              <a:bodyPr wrap="square" rtlCol="0">
                <a:spAutoFit/>
              </a:bodyPr>
              <a:lstStyle/>
              <a:p>
                <a:pPr algn="ctr"/>
                <a:r>
                  <a:rPr lang="en-US" sz="1200" b="1" dirty="0">
                    <a:solidFill>
                      <a:schemeClr val="bg1"/>
                    </a:solidFill>
                    <a:latin typeface="Arial" panose="020B0604020202020204" pitchFamily="34" charset="0"/>
                    <a:cs typeface="Arial" panose="020B0604020202020204" pitchFamily="34" charset="0"/>
                  </a:rPr>
                  <a:t>Medicare</a:t>
                </a:r>
              </a:p>
            </p:txBody>
          </p:sp>
          <p:sp>
            <p:nvSpPr>
              <p:cNvPr id="68" name="TextBox 67">
                <a:extLst>
                  <a:ext uri="{FF2B5EF4-FFF2-40B4-BE49-F238E27FC236}">
                    <a16:creationId xmlns:a16="http://schemas.microsoft.com/office/drawing/2014/main" id="{A0238DD9-E39A-7F4D-86FA-A6A64D280311}"/>
                  </a:ext>
                </a:extLst>
              </p:cNvPr>
              <p:cNvSpPr txBox="1"/>
              <p:nvPr/>
            </p:nvSpPr>
            <p:spPr>
              <a:xfrm>
                <a:off x="6811829" y="2509690"/>
                <a:ext cx="1375090" cy="369332"/>
              </a:xfrm>
              <a:prstGeom prst="rect">
                <a:avLst/>
              </a:prstGeom>
              <a:noFill/>
            </p:spPr>
            <p:txBody>
              <a:bodyPr wrap="square" rtlCol="0">
                <a:spAutoFit/>
              </a:bodyPr>
              <a:lstStyle/>
              <a:p>
                <a:pPr algn="ctr"/>
                <a:r>
                  <a:rPr lang="en-US" sz="900" dirty="0">
                    <a:solidFill>
                      <a:schemeClr val="bg2">
                        <a:lumMod val="75000"/>
                        <a:lumOff val="25000"/>
                      </a:schemeClr>
                    </a:solidFill>
                    <a:latin typeface="Arial" panose="020B0604020202020204" pitchFamily="34" charset="0"/>
                    <a:cs typeface="Arial" panose="020B0604020202020204" pitchFamily="34" charset="0"/>
                  </a:rPr>
                  <a:t>Huge market working with aging generations.</a:t>
                </a:r>
              </a:p>
            </p:txBody>
          </p:sp>
          <p:sp>
            <p:nvSpPr>
              <p:cNvPr id="69" name="TextBox 68">
                <a:extLst>
                  <a:ext uri="{FF2B5EF4-FFF2-40B4-BE49-F238E27FC236}">
                    <a16:creationId xmlns:a16="http://schemas.microsoft.com/office/drawing/2014/main" id="{D04E7966-2CD3-7B43-899B-D8D9BA8BEBC0}"/>
                  </a:ext>
                </a:extLst>
              </p:cNvPr>
              <p:cNvSpPr txBox="1"/>
              <p:nvPr/>
            </p:nvSpPr>
            <p:spPr>
              <a:xfrm>
                <a:off x="6745979" y="2923111"/>
                <a:ext cx="1519205" cy="507831"/>
              </a:xfrm>
              <a:prstGeom prst="rect">
                <a:avLst/>
              </a:prstGeom>
              <a:noFill/>
            </p:spPr>
            <p:txBody>
              <a:bodyPr wrap="square" rtlCol="0">
                <a:spAutoFit/>
              </a:bodyPr>
              <a:lstStyle/>
              <a:p>
                <a:pPr marL="171450" indent="-171450">
                  <a:buFont typeface="Arial" panose="020B0604020202020204" pitchFamily="34" charset="0"/>
                  <a:buChar char="•"/>
                </a:pPr>
                <a:r>
                  <a:rPr lang="en-US" sz="900" dirty="0">
                    <a:solidFill>
                      <a:schemeClr val="bg2">
                        <a:lumMod val="75000"/>
                        <a:lumOff val="25000"/>
                      </a:schemeClr>
                    </a:solidFill>
                    <a:latin typeface="Arial" panose="020B0604020202020204" pitchFamily="34" charset="0"/>
                    <a:cs typeface="Arial" panose="020B0604020202020204" pitchFamily="34" charset="0"/>
                  </a:rPr>
                  <a:t>Some products pay lifetime commissions</a:t>
                </a:r>
              </a:p>
              <a:p>
                <a:pPr marL="171450" indent="-171450">
                  <a:buFont typeface="Arial" panose="020B0604020202020204" pitchFamily="34" charset="0"/>
                  <a:buChar char="•"/>
                </a:pPr>
                <a:r>
                  <a:rPr lang="en-US" sz="900" dirty="0">
                    <a:solidFill>
                      <a:schemeClr val="bg2">
                        <a:lumMod val="75000"/>
                        <a:lumOff val="25000"/>
                      </a:schemeClr>
                    </a:solidFill>
                    <a:latin typeface="Arial" panose="020B0604020202020204" pitchFamily="34" charset="0"/>
                    <a:cs typeface="Arial" panose="020B0604020202020204" pitchFamily="34" charset="0"/>
                  </a:rPr>
                  <a:t>Quick issue – fast pay</a:t>
                </a:r>
              </a:p>
            </p:txBody>
          </p:sp>
          <p:sp>
            <p:nvSpPr>
              <p:cNvPr id="70" name="Rounded Rectangle 69">
                <a:extLst>
                  <a:ext uri="{FF2B5EF4-FFF2-40B4-BE49-F238E27FC236}">
                    <a16:creationId xmlns:a16="http://schemas.microsoft.com/office/drawing/2014/main" id="{13A49353-AB47-3849-A6FA-1F20BFB3F1B7}"/>
                  </a:ext>
                </a:extLst>
              </p:cNvPr>
              <p:cNvSpPr/>
              <p:nvPr/>
            </p:nvSpPr>
            <p:spPr>
              <a:xfrm>
                <a:off x="7037338" y="3629852"/>
                <a:ext cx="977222" cy="286186"/>
              </a:xfrm>
              <a:prstGeom prst="roundRect">
                <a:avLst/>
              </a:prstGeom>
              <a:solidFill>
                <a:srgbClr val="FF93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800" b="1" dirty="0">
                    <a:latin typeface="Arial" panose="020B0604020202020204" pitchFamily="34" charset="0"/>
                    <a:cs typeface="Arial" panose="020B0604020202020204" pitchFamily="34" charset="0"/>
                  </a:rPr>
                  <a:t>LEARN MORE</a:t>
                </a:r>
              </a:p>
            </p:txBody>
          </p:sp>
        </p:grpSp>
        <p:pic>
          <p:nvPicPr>
            <p:cNvPr id="24" name="Picture 23" descr="A picture containing shape&#10;&#10;Description automatically generated">
              <a:extLst>
                <a:ext uri="{FF2B5EF4-FFF2-40B4-BE49-F238E27FC236}">
                  <a16:creationId xmlns:a16="http://schemas.microsoft.com/office/drawing/2014/main" id="{10DABF1C-37AA-7C4A-9316-DB147B86C4F6}"/>
                </a:ext>
              </a:extLst>
            </p:cNvPr>
            <p:cNvPicPr>
              <a:picLocks noChangeAspect="1"/>
            </p:cNvPicPr>
            <p:nvPr/>
          </p:nvPicPr>
          <p:blipFill>
            <a:blip r:embed="rId6"/>
            <a:stretch>
              <a:fillRect/>
            </a:stretch>
          </p:blipFill>
          <p:spPr>
            <a:xfrm>
              <a:off x="10975125" y="1415380"/>
              <a:ext cx="573633" cy="488408"/>
            </a:xfrm>
            <a:prstGeom prst="rect">
              <a:avLst/>
            </a:prstGeom>
          </p:spPr>
        </p:pic>
      </p:grpSp>
      <p:sp>
        <p:nvSpPr>
          <p:cNvPr id="78" name="TextBox 77">
            <a:extLst>
              <a:ext uri="{FF2B5EF4-FFF2-40B4-BE49-F238E27FC236}">
                <a16:creationId xmlns:a16="http://schemas.microsoft.com/office/drawing/2014/main" id="{6716A717-36F4-6A46-AB45-E54A0E285CE3}"/>
              </a:ext>
            </a:extLst>
          </p:cNvPr>
          <p:cNvSpPr txBox="1"/>
          <p:nvPr/>
        </p:nvSpPr>
        <p:spPr>
          <a:xfrm>
            <a:off x="4981903" y="4540469"/>
            <a:ext cx="6753185" cy="276999"/>
          </a:xfrm>
          <a:prstGeom prst="rect">
            <a:avLst/>
          </a:prstGeom>
          <a:noFill/>
        </p:spPr>
        <p:txBody>
          <a:bodyPr wrap="square" rtlCol="0">
            <a:spAutoFit/>
          </a:bodyPr>
          <a:lstStyle/>
          <a:p>
            <a:r>
              <a:rPr lang="en-US" sz="1200" dirty="0">
                <a:solidFill>
                  <a:schemeClr val="accent1">
                    <a:lumMod val="50000"/>
                  </a:schemeClr>
                </a:solidFill>
              </a:rPr>
              <a:t>* All copy above is just for example; feel free to adjust the text to fit your vision! </a:t>
            </a:r>
          </a:p>
        </p:txBody>
      </p:sp>
    </p:spTree>
    <p:extLst>
      <p:ext uri="{BB962C8B-B14F-4D97-AF65-F5344CB8AC3E}">
        <p14:creationId xmlns:p14="http://schemas.microsoft.com/office/powerpoint/2010/main" val="3037479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Homepage: Header</a:t>
            </a:r>
          </a:p>
        </p:txBody>
      </p:sp>
      <p:sp>
        <p:nvSpPr>
          <p:cNvPr id="23" name="TextBox 22">
            <a:extLst>
              <a:ext uri="{FF2B5EF4-FFF2-40B4-BE49-F238E27FC236}">
                <a16:creationId xmlns:a16="http://schemas.microsoft.com/office/drawing/2014/main" id="{B2DFC264-D84A-9A46-974A-57E277C94358}"/>
              </a:ext>
            </a:extLst>
          </p:cNvPr>
          <p:cNvSpPr txBox="1"/>
          <p:nvPr/>
        </p:nvSpPr>
        <p:spPr>
          <a:xfrm>
            <a:off x="444213" y="2185988"/>
            <a:ext cx="3610953" cy="4423534"/>
          </a:xfrm>
          <a:prstGeom prst="rect">
            <a:avLst/>
          </a:prstGeom>
        </p:spPr>
        <p:txBody>
          <a:bodyPr vert="horz" lIns="91440" tIns="45720" rIns="91440" bIns="45720" rtlCol="0" anchor="t">
            <a:noAutofit/>
          </a:bodyPr>
          <a:lstStyle/>
          <a:p>
            <a:pPr marL="342900" indent="-342900">
              <a:spcBef>
                <a:spcPct val="20000"/>
              </a:spcBef>
              <a:spcAft>
                <a:spcPts val="600"/>
              </a:spcAft>
              <a:buClr>
                <a:schemeClr val="accent1"/>
              </a:buClr>
              <a:buFont typeface="+mj-lt"/>
              <a:buAutoNum type="arabicPeriod" startAt="6"/>
            </a:pPr>
            <a:r>
              <a:rPr lang="en-US" sz="1600" dirty="0">
                <a:solidFill>
                  <a:schemeClr val="accent1">
                    <a:lumMod val="60000"/>
                    <a:lumOff val="40000"/>
                  </a:schemeClr>
                </a:solidFill>
              </a:rPr>
              <a:t>I think there was some confusion with this suggested enhancement – The tagline should be in white text, with a simple “Team with us” button below – NOT that the tagline should BE the button.</a:t>
            </a:r>
            <a:br>
              <a:rPr lang="en-US" sz="1600" dirty="0">
                <a:solidFill>
                  <a:schemeClr val="accent1">
                    <a:lumMod val="60000"/>
                    <a:lumOff val="40000"/>
                  </a:schemeClr>
                </a:solidFill>
              </a:rPr>
            </a:br>
            <a:br>
              <a:rPr lang="en-US" sz="1600" dirty="0">
                <a:solidFill>
                  <a:schemeClr val="accent1">
                    <a:lumMod val="60000"/>
                    <a:lumOff val="40000"/>
                  </a:schemeClr>
                </a:solidFill>
              </a:rPr>
            </a:br>
            <a:r>
              <a:rPr lang="en-US" sz="1600" dirty="0">
                <a:solidFill>
                  <a:schemeClr val="accent1">
                    <a:lumMod val="60000"/>
                    <a:lumOff val="40000"/>
                  </a:schemeClr>
                </a:solidFill>
              </a:rPr>
              <a:t>If possible, make the white text inside the orange button a bigger font for better readability.</a:t>
            </a:r>
            <a:br>
              <a:rPr lang="en-US" sz="1600" dirty="0">
                <a:solidFill>
                  <a:schemeClr val="accent1">
                    <a:lumMod val="60000"/>
                    <a:lumOff val="40000"/>
                  </a:schemeClr>
                </a:solidFill>
              </a:rPr>
            </a:br>
            <a:br>
              <a:rPr lang="en-US" sz="1600" dirty="0">
                <a:solidFill>
                  <a:schemeClr val="accent1">
                    <a:lumMod val="60000"/>
                    <a:lumOff val="40000"/>
                  </a:schemeClr>
                </a:solidFill>
              </a:rPr>
            </a:br>
            <a:r>
              <a:rPr lang="en-US" sz="1600" dirty="0"/>
              <a:t>PS - The new navigation at the top looks awesome! It’s much clearer for users to find what they’re looking for! Kudos!</a:t>
            </a:r>
            <a:endParaRPr lang="en-US" sz="1600" dirty="0">
              <a:solidFill>
                <a:schemeClr val="accent1">
                  <a:lumMod val="60000"/>
                  <a:lumOff val="40000"/>
                </a:schemeClr>
              </a:solidFill>
            </a:endParaRPr>
          </a:p>
        </p:txBody>
      </p:sp>
      <p:sp>
        <p:nvSpPr>
          <p:cNvPr id="24" name="TextBox 23">
            <a:extLst>
              <a:ext uri="{FF2B5EF4-FFF2-40B4-BE49-F238E27FC236}">
                <a16:creationId xmlns:a16="http://schemas.microsoft.com/office/drawing/2014/main" id="{A15E059A-F583-3D4D-8102-211C1EFE3CA8}"/>
              </a:ext>
            </a:extLst>
          </p:cNvPr>
          <p:cNvSpPr txBox="1"/>
          <p:nvPr/>
        </p:nvSpPr>
        <p:spPr>
          <a:xfrm>
            <a:off x="447260" y="1586681"/>
            <a:ext cx="3747051" cy="369332"/>
          </a:xfrm>
          <a:prstGeom prst="rect">
            <a:avLst/>
          </a:prstGeom>
          <a:noFill/>
        </p:spPr>
        <p:txBody>
          <a:bodyPr wrap="square" rtlCol="0" anchor="ctr">
            <a:spAutoFit/>
          </a:bodyPr>
          <a:lstStyle/>
          <a:p>
            <a:r>
              <a:rPr lang="en-US" b="1" dirty="0">
                <a:solidFill>
                  <a:schemeClr val="accent1">
                    <a:lumMod val="60000"/>
                    <a:lumOff val="40000"/>
                  </a:schemeClr>
                </a:solidFill>
              </a:rPr>
              <a:t>SUGGESTED FIX:</a:t>
            </a:r>
          </a:p>
        </p:txBody>
      </p:sp>
      <p:pic>
        <p:nvPicPr>
          <p:cNvPr id="8" name="Picture 7" descr="Graphical user interface, application, website, Teams&#10;&#10;Description automatically generated">
            <a:extLst>
              <a:ext uri="{FF2B5EF4-FFF2-40B4-BE49-F238E27FC236}">
                <a16:creationId xmlns:a16="http://schemas.microsoft.com/office/drawing/2014/main" id="{01CA2060-3B06-B64D-9462-196AC867125F}"/>
              </a:ext>
            </a:extLst>
          </p:cNvPr>
          <p:cNvPicPr>
            <a:picLocks noChangeAspect="1"/>
          </p:cNvPicPr>
          <p:nvPr/>
        </p:nvPicPr>
        <p:blipFill rotWithShape="1">
          <a:blip r:embed="rId2"/>
          <a:srcRect b="95646"/>
          <a:stretch/>
        </p:blipFill>
        <p:spPr>
          <a:xfrm>
            <a:off x="4637005" y="1154254"/>
            <a:ext cx="7533590" cy="1733520"/>
          </a:xfrm>
          <a:prstGeom prst="rect">
            <a:avLst/>
          </a:prstGeom>
        </p:spPr>
      </p:pic>
      <p:grpSp>
        <p:nvGrpSpPr>
          <p:cNvPr id="15" name="Group 14">
            <a:extLst>
              <a:ext uri="{FF2B5EF4-FFF2-40B4-BE49-F238E27FC236}">
                <a16:creationId xmlns:a16="http://schemas.microsoft.com/office/drawing/2014/main" id="{F76F4951-E8E8-9C41-8302-83205BA7516C}"/>
              </a:ext>
            </a:extLst>
          </p:cNvPr>
          <p:cNvGrpSpPr/>
          <p:nvPr/>
        </p:nvGrpSpPr>
        <p:grpSpPr>
          <a:xfrm>
            <a:off x="4640053" y="4188608"/>
            <a:ext cx="7551947" cy="1628181"/>
            <a:chOff x="4637005" y="1311664"/>
            <a:chExt cx="7551947" cy="1628181"/>
          </a:xfrm>
        </p:grpSpPr>
        <p:grpSp>
          <p:nvGrpSpPr>
            <p:cNvPr id="10" name="Group 9">
              <a:extLst>
                <a:ext uri="{FF2B5EF4-FFF2-40B4-BE49-F238E27FC236}">
                  <a16:creationId xmlns:a16="http://schemas.microsoft.com/office/drawing/2014/main" id="{18815D9D-E8A4-594B-B325-B9C8811E1C5E}"/>
                </a:ext>
              </a:extLst>
            </p:cNvPr>
            <p:cNvGrpSpPr/>
            <p:nvPr/>
          </p:nvGrpSpPr>
          <p:grpSpPr>
            <a:xfrm>
              <a:off x="4637005" y="1311664"/>
              <a:ext cx="7551947" cy="1628181"/>
              <a:chOff x="4637005" y="1311664"/>
              <a:chExt cx="7551947" cy="1628181"/>
            </a:xfrm>
          </p:grpSpPr>
          <p:pic>
            <p:nvPicPr>
              <p:cNvPr id="11" name="Picture 10">
                <a:extLst>
                  <a:ext uri="{FF2B5EF4-FFF2-40B4-BE49-F238E27FC236}">
                    <a16:creationId xmlns:a16="http://schemas.microsoft.com/office/drawing/2014/main" id="{FA1D2240-31C2-9F4A-AB35-C7C7449F3B12}"/>
                  </a:ext>
                </a:extLst>
              </p:cNvPr>
              <p:cNvPicPr>
                <a:picLocks noChangeAspect="1"/>
              </p:cNvPicPr>
              <p:nvPr/>
            </p:nvPicPr>
            <p:blipFill rotWithShape="1">
              <a:blip r:embed="rId3"/>
              <a:srcRect l="17207" r="17013" b="96711"/>
              <a:stretch/>
            </p:blipFill>
            <p:spPr>
              <a:xfrm>
                <a:off x="4637005" y="1311664"/>
                <a:ext cx="7551947" cy="1389576"/>
              </a:xfrm>
              <a:prstGeom prst="rect">
                <a:avLst/>
              </a:prstGeom>
            </p:spPr>
          </p:pic>
          <p:pic>
            <p:nvPicPr>
              <p:cNvPr id="6" name="Picture 5">
                <a:extLst>
                  <a:ext uri="{FF2B5EF4-FFF2-40B4-BE49-F238E27FC236}">
                    <a16:creationId xmlns:a16="http://schemas.microsoft.com/office/drawing/2014/main" id="{CAA204DC-44A0-7A4B-AB6A-A2D5825930D2}"/>
                  </a:ext>
                </a:extLst>
              </p:cNvPr>
              <p:cNvPicPr>
                <a:picLocks noChangeAspect="1"/>
              </p:cNvPicPr>
              <p:nvPr/>
            </p:nvPicPr>
            <p:blipFill>
              <a:blip r:embed="rId4"/>
              <a:stretch>
                <a:fillRect/>
              </a:stretch>
            </p:blipFill>
            <p:spPr>
              <a:xfrm>
                <a:off x="4755980" y="1976015"/>
                <a:ext cx="7315200" cy="963830"/>
              </a:xfrm>
              <a:prstGeom prst="rect">
                <a:avLst/>
              </a:prstGeom>
            </p:spPr>
          </p:pic>
          <p:pic>
            <p:nvPicPr>
              <p:cNvPr id="9" name="Picture 8" descr="Logo&#10;&#10;Description automatically generated">
                <a:extLst>
                  <a:ext uri="{FF2B5EF4-FFF2-40B4-BE49-F238E27FC236}">
                    <a16:creationId xmlns:a16="http://schemas.microsoft.com/office/drawing/2014/main" id="{125576DD-9EE5-6B45-B440-9FA56D56FD68}"/>
                  </a:ext>
                </a:extLst>
              </p:cNvPr>
              <p:cNvPicPr>
                <a:picLocks noChangeAspect="1"/>
              </p:cNvPicPr>
              <p:nvPr/>
            </p:nvPicPr>
            <p:blipFill>
              <a:blip r:embed="rId5"/>
              <a:stretch>
                <a:fillRect/>
              </a:stretch>
            </p:blipFill>
            <p:spPr>
              <a:xfrm>
                <a:off x="7678729" y="2430916"/>
                <a:ext cx="1273097" cy="378269"/>
              </a:xfrm>
              <a:prstGeom prst="rect">
                <a:avLst/>
              </a:prstGeom>
            </p:spPr>
          </p:pic>
        </p:grpSp>
        <p:sp>
          <p:nvSpPr>
            <p:cNvPr id="20" name="Rectangle 19">
              <a:extLst>
                <a:ext uri="{FF2B5EF4-FFF2-40B4-BE49-F238E27FC236}">
                  <a16:creationId xmlns:a16="http://schemas.microsoft.com/office/drawing/2014/main" id="{4F156BDD-39A5-254F-AD59-27DAB4C155C0}"/>
                </a:ext>
              </a:extLst>
            </p:cNvPr>
            <p:cNvSpPr/>
            <p:nvPr/>
          </p:nvSpPr>
          <p:spPr>
            <a:xfrm>
              <a:off x="10985310" y="1664612"/>
              <a:ext cx="1037877" cy="26397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D023C2A-57B4-CD4A-B86E-D954A35594EC}"/>
                </a:ext>
              </a:extLst>
            </p:cNvPr>
            <p:cNvSpPr txBox="1"/>
            <p:nvPr/>
          </p:nvSpPr>
          <p:spPr>
            <a:xfrm>
              <a:off x="5880953" y="2077221"/>
              <a:ext cx="5064049" cy="307777"/>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Move forward with Apex Insurance Group!</a:t>
              </a:r>
            </a:p>
          </p:txBody>
        </p:sp>
        <p:sp>
          <p:nvSpPr>
            <p:cNvPr id="25" name="Rectangle 24">
              <a:extLst>
                <a:ext uri="{FF2B5EF4-FFF2-40B4-BE49-F238E27FC236}">
                  <a16:creationId xmlns:a16="http://schemas.microsoft.com/office/drawing/2014/main" id="{A029175C-9075-A047-BCDC-8E9AE1CAD824}"/>
                </a:ext>
              </a:extLst>
            </p:cNvPr>
            <p:cNvSpPr/>
            <p:nvPr/>
          </p:nvSpPr>
          <p:spPr>
            <a:xfrm>
              <a:off x="5824329" y="1438349"/>
              <a:ext cx="6289013" cy="5078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300692DA-4B89-9843-A1F9-F4EDC4A22CF5}"/>
                </a:ext>
              </a:extLst>
            </p:cNvPr>
            <p:cNvSpPr txBox="1"/>
            <p:nvPr/>
          </p:nvSpPr>
          <p:spPr>
            <a:xfrm>
              <a:off x="5821283" y="1477383"/>
              <a:ext cx="1077598"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PICK YOUR LANE</a:t>
              </a:r>
            </a:p>
          </p:txBody>
        </p:sp>
        <p:sp>
          <p:nvSpPr>
            <p:cNvPr id="27" name="TextBox 26">
              <a:extLst>
                <a:ext uri="{FF2B5EF4-FFF2-40B4-BE49-F238E27FC236}">
                  <a16:creationId xmlns:a16="http://schemas.microsoft.com/office/drawing/2014/main" id="{30410C6F-C93F-024C-A9D5-4A1CE45709A4}"/>
                </a:ext>
              </a:extLst>
            </p:cNvPr>
            <p:cNvSpPr txBox="1"/>
            <p:nvPr/>
          </p:nvSpPr>
          <p:spPr>
            <a:xfrm>
              <a:off x="7007371" y="1477383"/>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ABOUT US</a:t>
              </a:r>
            </a:p>
          </p:txBody>
        </p:sp>
        <p:sp>
          <p:nvSpPr>
            <p:cNvPr id="28" name="TextBox 27">
              <a:extLst>
                <a:ext uri="{FF2B5EF4-FFF2-40B4-BE49-F238E27FC236}">
                  <a16:creationId xmlns:a16="http://schemas.microsoft.com/office/drawing/2014/main" id="{16EB06D0-C9FA-EA4B-B379-83A28812FEF7}"/>
                </a:ext>
              </a:extLst>
            </p:cNvPr>
            <p:cNvSpPr txBox="1"/>
            <p:nvPr/>
          </p:nvSpPr>
          <p:spPr>
            <a:xfrm>
              <a:off x="7892661" y="1477383"/>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WEBINARS</a:t>
              </a:r>
            </a:p>
          </p:txBody>
        </p:sp>
        <p:sp>
          <p:nvSpPr>
            <p:cNvPr id="30" name="TextBox 29">
              <a:extLst>
                <a:ext uri="{FF2B5EF4-FFF2-40B4-BE49-F238E27FC236}">
                  <a16:creationId xmlns:a16="http://schemas.microsoft.com/office/drawing/2014/main" id="{9241529D-1A06-E642-9BF7-507E062C2540}"/>
                </a:ext>
              </a:extLst>
            </p:cNvPr>
            <p:cNvSpPr txBox="1"/>
            <p:nvPr/>
          </p:nvSpPr>
          <p:spPr>
            <a:xfrm>
              <a:off x="8777951" y="1477383"/>
              <a:ext cx="1219461"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THE AGENTS EDGE</a:t>
              </a:r>
            </a:p>
          </p:txBody>
        </p:sp>
        <p:sp>
          <p:nvSpPr>
            <p:cNvPr id="32" name="TextBox 31">
              <a:extLst>
                <a:ext uri="{FF2B5EF4-FFF2-40B4-BE49-F238E27FC236}">
                  <a16:creationId xmlns:a16="http://schemas.microsoft.com/office/drawing/2014/main" id="{F32ACEC7-7C83-A940-B1EE-81C3A6EA4C3A}"/>
                </a:ext>
              </a:extLst>
            </p:cNvPr>
            <p:cNvSpPr txBox="1"/>
            <p:nvPr/>
          </p:nvSpPr>
          <p:spPr>
            <a:xfrm>
              <a:off x="10105902" y="1477383"/>
              <a:ext cx="947266"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CONTACT US</a:t>
              </a:r>
            </a:p>
          </p:txBody>
        </p:sp>
        <p:sp>
          <p:nvSpPr>
            <p:cNvPr id="34" name="TextBox 33">
              <a:extLst>
                <a:ext uri="{FF2B5EF4-FFF2-40B4-BE49-F238E27FC236}">
                  <a16:creationId xmlns:a16="http://schemas.microsoft.com/office/drawing/2014/main" id="{DF4BB6B0-4B92-3A44-B8F8-DC4C42F43A6F}"/>
                </a:ext>
              </a:extLst>
            </p:cNvPr>
            <p:cNvSpPr txBox="1"/>
            <p:nvPr/>
          </p:nvSpPr>
          <p:spPr>
            <a:xfrm>
              <a:off x="11161657" y="1474644"/>
              <a:ext cx="775008" cy="220923"/>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LOG IN</a:t>
              </a:r>
            </a:p>
          </p:txBody>
        </p:sp>
      </p:grpSp>
      <p:pic>
        <p:nvPicPr>
          <p:cNvPr id="17" name="Picture 16" descr="Shape&#10;&#10;Description automatically generated with medium confidence">
            <a:extLst>
              <a:ext uri="{FF2B5EF4-FFF2-40B4-BE49-F238E27FC236}">
                <a16:creationId xmlns:a16="http://schemas.microsoft.com/office/drawing/2014/main" id="{23B014A4-2201-F144-81CD-4F5B27D6451E}"/>
              </a:ext>
            </a:extLst>
          </p:cNvPr>
          <p:cNvPicPr>
            <a:picLocks noChangeAspect="1"/>
          </p:cNvPicPr>
          <p:nvPr/>
        </p:nvPicPr>
        <p:blipFill>
          <a:blip r:embed="rId6"/>
          <a:stretch>
            <a:fillRect/>
          </a:stretch>
        </p:blipFill>
        <p:spPr>
          <a:xfrm>
            <a:off x="4759028" y="1895071"/>
            <a:ext cx="770734" cy="781965"/>
          </a:xfrm>
          <a:prstGeom prst="rect">
            <a:avLst/>
          </a:prstGeom>
        </p:spPr>
      </p:pic>
      <p:pic>
        <p:nvPicPr>
          <p:cNvPr id="19" name="Picture 18" descr="A black rectangle with a black background&#10;&#10;Description automatically generated with low confidence">
            <a:extLst>
              <a:ext uri="{FF2B5EF4-FFF2-40B4-BE49-F238E27FC236}">
                <a16:creationId xmlns:a16="http://schemas.microsoft.com/office/drawing/2014/main" id="{EA0E5766-4EBD-D24A-B572-51DC735A52E5}"/>
              </a:ext>
            </a:extLst>
          </p:cNvPr>
          <p:cNvPicPr>
            <a:picLocks noChangeAspect="1"/>
          </p:cNvPicPr>
          <p:nvPr/>
        </p:nvPicPr>
        <p:blipFill>
          <a:blip r:embed="rId7"/>
          <a:stretch>
            <a:fillRect/>
          </a:stretch>
        </p:blipFill>
        <p:spPr>
          <a:xfrm>
            <a:off x="4759028" y="4943891"/>
            <a:ext cx="772067" cy="781965"/>
          </a:xfrm>
          <a:prstGeom prst="rect">
            <a:avLst/>
          </a:prstGeom>
        </p:spPr>
      </p:pic>
    </p:spTree>
    <p:extLst>
      <p:ext uri="{BB962C8B-B14F-4D97-AF65-F5344CB8AC3E}">
        <p14:creationId xmlns:p14="http://schemas.microsoft.com/office/powerpoint/2010/main" val="2970752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Homepage: </a:t>
            </a:r>
            <a:br>
              <a:rPr lang="en-US" sz="3200" dirty="0"/>
            </a:br>
            <a:r>
              <a:rPr lang="en-US" sz="2800" dirty="0"/>
              <a:t>Section Order</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702096"/>
            <a:ext cx="3610953" cy="5030173"/>
          </a:xfrm>
          <a:prstGeom prst="rect">
            <a:avLst/>
          </a:prstGeom>
        </p:spPr>
        <p:txBody>
          <a:bodyPr vert="horz" lIns="91440" tIns="45720" rIns="91440" bIns="45720" rtlCol="0" anchor="t">
            <a:noAutofit/>
          </a:bodyPr>
          <a:lstStyle/>
          <a:p>
            <a:pPr marL="342900" indent="-342900">
              <a:spcBef>
                <a:spcPct val="20000"/>
              </a:spcBef>
              <a:spcAft>
                <a:spcPts val="600"/>
              </a:spcAft>
              <a:buClr>
                <a:schemeClr val="accent1"/>
              </a:buClr>
              <a:buFont typeface="+mj-lt"/>
              <a:buAutoNum type="arabicPeriod" startAt="9"/>
            </a:pPr>
            <a:r>
              <a:rPr lang="en-US" dirty="0">
                <a:solidFill>
                  <a:schemeClr val="accent1">
                    <a:lumMod val="60000"/>
                    <a:lumOff val="40000"/>
                  </a:schemeClr>
                </a:solidFill>
              </a:rPr>
              <a:t>Possible re-arrangement of your homepage sections:</a:t>
            </a:r>
          </a:p>
          <a:p>
            <a:pPr marL="800100" lvl="1" indent="-342900">
              <a:spcBef>
                <a:spcPct val="20000"/>
              </a:spcBef>
              <a:spcAft>
                <a:spcPts val="600"/>
              </a:spcAft>
              <a:buClr>
                <a:schemeClr val="accent1"/>
              </a:buClr>
              <a:buFont typeface="Arial" panose="020B0604020202020204" pitchFamily="34" charset="0"/>
              <a:buChar char="•"/>
            </a:pPr>
            <a:r>
              <a:rPr lang="en-US" sz="1400" dirty="0">
                <a:solidFill>
                  <a:schemeClr val="accent1">
                    <a:lumMod val="60000"/>
                    <a:lumOff val="40000"/>
                  </a:schemeClr>
                </a:solidFill>
              </a:rPr>
              <a:t>Green Banner w/ tagline</a:t>
            </a:r>
          </a:p>
          <a:p>
            <a:pPr marL="800100" lvl="1" indent="-342900">
              <a:spcBef>
                <a:spcPct val="20000"/>
              </a:spcBef>
              <a:spcAft>
                <a:spcPts val="600"/>
              </a:spcAft>
              <a:buClr>
                <a:schemeClr val="accent1"/>
              </a:buClr>
              <a:buFont typeface="Arial" panose="020B0604020202020204" pitchFamily="34" charset="0"/>
              <a:buChar char="•"/>
            </a:pPr>
            <a:r>
              <a:rPr lang="en-US" sz="1400" dirty="0">
                <a:solidFill>
                  <a:schemeClr val="accent1">
                    <a:lumMod val="60000"/>
                    <a:lumOff val="40000"/>
                  </a:schemeClr>
                </a:solidFill>
              </a:rPr>
              <a:t>Hero banner w/ rotating messages</a:t>
            </a:r>
          </a:p>
          <a:p>
            <a:pPr marL="800100" lvl="1" indent="-342900">
              <a:spcBef>
                <a:spcPct val="20000"/>
              </a:spcBef>
              <a:spcAft>
                <a:spcPts val="600"/>
              </a:spcAft>
              <a:buClr>
                <a:schemeClr val="accent1"/>
              </a:buClr>
              <a:buFont typeface="Arial" panose="020B0604020202020204" pitchFamily="34" charset="0"/>
              <a:buChar char="•"/>
            </a:pPr>
            <a:r>
              <a:rPr lang="en-US" sz="1400" dirty="0">
                <a:solidFill>
                  <a:schemeClr val="accent1">
                    <a:lumMod val="60000"/>
                    <a:lumOff val="40000"/>
                  </a:schemeClr>
                </a:solidFill>
              </a:rPr>
              <a:t>Pick Your Lane</a:t>
            </a:r>
          </a:p>
          <a:p>
            <a:pPr marL="800100" lvl="1" indent="-342900">
              <a:spcBef>
                <a:spcPct val="20000"/>
              </a:spcBef>
              <a:spcAft>
                <a:spcPts val="600"/>
              </a:spcAft>
              <a:buClr>
                <a:schemeClr val="accent1"/>
              </a:buClr>
              <a:buFont typeface="Arial" panose="020B0604020202020204" pitchFamily="34" charset="0"/>
              <a:buChar char="•"/>
            </a:pPr>
            <a:r>
              <a:rPr lang="en-US" sz="1400" dirty="0">
                <a:solidFill>
                  <a:schemeClr val="accent1">
                    <a:lumMod val="60000"/>
                    <a:lumOff val="40000"/>
                  </a:schemeClr>
                </a:solidFill>
              </a:rPr>
              <a:t>A Little About Us</a:t>
            </a:r>
          </a:p>
          <a:p>
            <a:pPr marL="800100" lvl="1" indent="-342900">
              <a:spcBef>
                <a:spcPct val="20000"/>
              </a:spcBef>
              <a:spcAft>
                <a:spcPts val="600"/>
              </a:spcAft>
              <a:buClr>
                <a:schemeClr val="accent1"/>
              </a:buClr>
              <a:buFont typeface="Arial" panose="020B0604020202020204" pitchFamily="34" charset="0"/>
              <a:buChar char="•"/>
            </a:pPr>
            <a:r>
              <a:rPr lang="en-US" sz="1400" dirty="0">
                <a:solidFill>
                  <a:schemeClr val="accent1">
                    <a:lumMod val="60000"/>
                    <a:lumOff val="40000"/>
                  </a:schemeClr>
                </a:solidFill>
              </a:rPr>
              <a:t>Testimonials</a:t>
            </a:r>
          </a:p>
          <a:p>
            <a:pPr marL="800100" lvl="1" indent="-342900">
              <a:spcBef>
                <a:spcPct val="20000"/>
              </a:spcBef>
              <a:spcAft>
                <a:spcPts val="600"/>
              </a:spcAft>
              <a:buClr>
                <a:schemeClr val="accent1"/>
              </a:buClr>
              <a:buFont typeface="Arial" panose="020B0604020202020204" pitchFamily="34" charset="0"/>
              <a:buChar char="•"/>
            </a:pPr>
            <a:r>
              <a:rPr lang="en-US" sz="1400" dirty="0">
                <a:solidFill>
                  <a:schemeClr val="accent1">
                    <a:lumMod val="60000"/>
                    <a:lumOff val="40000"/>
                  </a:schemeClr>
                </a:solidFill>
              </a:rPr>
              <a:t>Upcoming Webcasts</a:t>
            </a:r>
          </a:p>
          <a:p>
            <a:pPr marL="800100" lvl="1" indent="-342900">
              <a:spcBef>
                <a:spcPct val="20000"/>
              </a:spcBef>
              <a:spcAft>
                <a:spcPts val="600"/>
              </a:spcAft>
              <a:buClr>
                <a:schemeClr val="accent1"/>
              </a:buClr>
              <a:buFont typeface="Arial" panose="020B0604020202020204" pitchFamily="34" charset="0"/>
              <a:buChar char="•"/>
            </a:pPr>
            <a:r>
              <a:rPr lang="en-US" sz="1400" dirty="0">
                <a:solidFill>
                  <a:schemeClr val="accent1">
                    <a:lumMod val="60000"/>
                    <a:lumOff val="40000"/>
                  </a:schemeClr>
                </a:solidFill>
              </a:rPr>
              <a:t>YouTube links</a:t>
            </a:r>
          </a:p>
          <a:p>
            <a:pPr marL="800100" lvl="1" indent="-342900">
              <a:spcBef>
                <a:spcPct val="20000"/>
              </a:spcBef>
              <a:spcAft>
                <a:spcPts val="600"/>
              </a:spcAft>
              <a:buClr>
                <a:schemeClr val="accent1"/>
              </a:buClr>
              <a:buFont typeface="Arial" panose="020B0604020202020204" pitchFamily="34" charset="0"/>
              <a:buChar char="•"/>
            </a:pPr>
            <a:r>
              <a:rPr lang="en-US" sz="1400" dirty="0">
                <a:solidFill>
                  <a:schemeClr val="accent1">
                    <a:lumMod val="60000"/>
                    <a:lumOff val="40000"/>
                  </a:schemeClr>
                </a:solidFill>
              </a:rPr>
              <a:t>Lane summaries</a:t>
            </a:r>
          </a:p>
          <a:p>
            <a:pPr marL="800100" lvl="1" indent="-342900">
              <a:spcBef>
                <a:spcPct val="20000"/>
              </a:spcBef>
              <a:spcAft>
                <a:spcPts val="600"/>
              </a:spcAft>
              <a:buClr>
                <a:schemeClr val="accent1"/>
              </a:buClr>
              <a:buFont typeface="Arial" panose="020B0604020202020204" pitchFamily="34" charset="0"/>
              <a:buChar char="•"/>
            </a:pPr>
            <a:r>
              <a:rPr lang="en-US" sz="1400" dirty="0">
                <a:solidFill>
                  <a:schemeClr val="accent1">
                    <a:lumMod val="60000"/>
                    <a:lumOff val="40000"/>
                  </a:schemeClr>
                </a:solidFill>
              </a:rPr>
              <a:t>Footer</a:t>
            </a:r>
          </a:p>
        </p:txBody>
      </p:sp>
      <p:sp>
        <p:nvSpPr>
          <p:cNvPr id="10" name="Oval 9">
            <a:extLst>
              <a:ext uri="{FF2B5EF4-FFF2-40B4-BE49-F238E27FC236}">
                <a16:creationId xmlns:a16="http://schemas.microsoft.com/office/drawing/2014/main" id="{363D2A85-CC14-DF4F-9DA4-1866D5048580}"/>
              </a:ext>
            </a:extLst>
          </p:cNvPr>
          <p:cNvSpPr/>
          <p:nvPr/>
        </p:nvSpPr>
        <p:spPr>
          <a:xfrm>
            <a:off x="6866272" y="44974"/>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1</a:t>
            </a:r>
          </a:p>
        </p:txBody>
      </p:sp>
      <p:pic>
        <p:nvPicPr>
          <p:cNvPr id="4" name="Picture 3" descr="Graphical user interface, application, website, Teams&#10;&#10;Description automatically generated">
            <a:extLst>
              <a:ext uri="{FF2B5EF4-FFF2-40B4-BE49-F238E27FC236}">
                <a16:creationId xmlns:a16="http://schemas.microsoft.com/office/drawing/2014/main" id="{BF2AB2C9-6455-5D43-B4F8-20CC64E28479}"/>
              </a:ext>
            </a:extLst>
          </p:cNvPr>
          <p:cNvPicPr>
            <a:picLocks noChangeAspect="1"/>
          </p:cNvPicPr>
          <p:nvPr/>
        </p:nvPicPr>
        <p:blipFill>
          <a:blip r:embed="rId2"/>
          <a:stretch>
            <a:fillRect/>
          </a:stretch>
        </p:blipFill>
        <p:spPr>
          <a:xfrm>
            <a:off x="7554997" y="0"/>
            <a:ext cx="1300393" cy="6858000"/>
          </a:xfrm>
          <a:prstGeom prst="rect">
            <a:avLst/>
          </a:prstGeom>
        </p:spPr>
      </p:pic>
      <p:sp>
        <p:nvSpPr>
          <p:cNvPr id="19" name="Oval 18">
            <a:extLst>
              <a:ext uri="{FF2B5EF4-FFF2-40B4-BE49-F238E27FC236}">
                <a16:creationId xmlns:a16="http://schemas.microsoft.com/office/drawing/2014/main" id="{C3B70E8F-2F39-E540-BAE0-91E35E59E39B}"/>
              </a:ext>
            </a:extLst>
          </p:cNvPr>
          <p:cNvSpPr/>
          <p:nvPr/>
        </p:nvSpPr>
        <p:spPr>
          <a:xfrm>
            <a:off x="8900885" y="299277"/>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2</a:t>
            </a:r>
          </a:p>
        </p:txBody>
      </p:sp>
      <p:sp>
        <p:nvSpPr>
          <p:cNvPr id="20" name="Oval 19">
            <a:extLst>
              <a:ext uri="{FF2B5EF4-FFF2-40B4-BE49-F238E27FC236}">
                <a16:creationId xmlns:a16="http://schemas.microsoft.com/office/drawing/2014/main" id="{9A241698-244F-CF4C-95B7-6EE869D1CAE3}"/>
              </a:ext>
            </a:extLst>
          </p:cNvPr>
          <p:cNvSpPr/>
          <p:nvPr/>
        </p:nvSpPr>
        <p:spPr>
          <a:xfrm>
            <a:off x="6866272" y="1000880"/>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3</a:t>
            </a:r>
          </a:p>
        </p:txBody>
      </p:sp>
      <p:sp>
        <p:nvSpPr>
          <p:cNvPr id="28" name="Oval 27">
            <a:extLst>
              <a:ext uri="{FF2B5EF4-FFF2-40B4-BE49-F238E27FC236}">
                <a16:creationId xmlns:a16="http://schemas.microsoft.com/office/drawing/2014/main" id="{E84FC572-2223-1A4E-B83B-79FB43BF0EAD}"/>
              </a:ext>
            </a:extLst>
          </p:cNvPr>
          <p:cNvSpPr/>
          <p:nvPr/>
        </p:nvSpPr>
        <p:spPr>
          <a:xfrm>
            <a:off x="6964434" y="4962518"/>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5</a:t>
            </a:r>
          </a:p>
        </p:txBody>
      </p:sp>
      <p:sp>
        <p:nvSpPr>
          <p:cNvPr id="30" name="Oval 29">
            <a:extLst>
              <a:ext uri="{FF2B5EF4-FFF2-40B4-BE49-F238E27FC236}">
                <a16:creationId xmlns:a16="http://schemas.microsoft.com/office/drawing/2014/main" id="{783D54C2-C03E-924B-9F0A-DF622FEFE4D6}"/>
              </a:ext>
            </a:extLst>
          </p:cNvPr>
          <p:cNvSpPr/>
          <p:nvPr/>
        </p:nvSpPr>
        <p:spPr>
          <a:xfrm>
            <a:off x="8935637" y="4239790"/>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4</a:t>
            </a:r>
          </a:p>
        </p:txBody>
      </p:sp>
      <p:sp>
        <p:nvSpPr>
          <p:cNvPr id="32" name="Oval 31">
            <a:extLst>
              <a:ext uri="{FF2B5EF4-FFF2-40B4-BE49-F238E27FC236}">
                <a16:creationId xmlns:a16="http://schemas.microsoft.com/office/drawing/2014/main" id="{21743562-CD8A-0B43-B839-E84EDB77B51E}"/>
              </a:ext>
            </a:extLst>
          </p:cNvPr>
          <p:cNvSpPr/>
          <p:nvPr/>
        </p:nvSpPr>
        <p:spPr>
          <a:xfrm>
            <a:off x="6890062" y="1702096"/>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6</a:t>
            </a:r>
          </a:p>
        </p:txBody>
      </p:sp>
      <p:sp>
        <p:nvSpPr>
          <p:cNvPr id="34" name="Oval 33">
            <a:extLst>
              <a:ext uri="{FF2B5EF4-FFF2-40B4-BE49-F238E27FC236}">
                <a16:creationId xmlns:a16="http://schemas.microsoft.com/office/drawing/2014/main" id="{CA24DB06-EA07-F34F-8EA9-FC8BC34F4B07}"/>
              </a:ext>
            </a:extLst>
          </p:cNvPr>
          <p:cNvSpPr/>
          <p:nvPr/>
        </p:nvSpPr>
        <p:spPr>
          <a:xfrm>
            <a:off x="8935185" y="5544325"/>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7</a:t>
            </a:r>
          </a:p>
        </p:txBody>
      </p:sp>
      <p:sp>
        <p:nvSpPr>
          <p:cNvPr id="39" name="Oval 38">
            <a:extLst>
              <a:ext uri="{FF2B5EF4-FFF2-40B4-BE49-F238E27FC236}">
                <a16:creationId xmlns:a16="http://schemas.microsoft.com/office/drawing/2014/main" id="{FC569B64-0C35-E84A-B16D-C513969065BA}"/>
              </a:ext>
            </a:extLst>
          </p:cNvPr>
          <p:cNvSpPr/>
          <p:nvPr/>
        </p:nvSpPr>
        <p:spPr>
          <a:xfrm>
            <a:off x="8935185" y="2989238"/>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8</a:t>
            </a:r>
          </a:p>
        </p:txBody>
      </p:sp>
    </p:spTree>
    <p:extLst>
      <p:ext uri="{BB962C8B-B14F-4D97-AF65-F5344CB8AC3E}">
        <p14:creationId xmlns:p14="http://schemas.microsoft.com/office/powerpoint/2010/main" val="2344567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Homepage: </a:t>
            </a:r>
            <a:br>
              <a:rPr lang="en-US" sz="3200" dirty="0"/>
            </a:br>
            <a:r>
              <a:rPr lang="en-US" sz="2800" dirty="0"/>
              <a:t>Section Order</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702096"/>
            <a:ext cx="3610953" cy="5030173"/>
          </a:xfrm>
          <a:prstGeom prst="rect">
            <a:avLst/>
          </a:prstGeom>
        </p:spPr>
        <p:txBody>
          <a:bodyPr vert="horz" lIns="91440" tIns="45720" rIns="91440" bIns="45720" rtlCol="0" anchor="t">
            <a:noAutofit/>
          </a:bodyPr>
          <a:lstStyle/>
          <a:p>
            <a:pPr>
              <a:spcBef>
                <a:spcPct val="20000"/>
              </a:spcBef>
              <a:spcAft>
                <a:spcPts val="600"/>
              </a:spcAft>
              <a:buClr>
                <a:schemeClr val="accent1"/>
              </a:buClr>
            </a:pPr>
            <a:r>
              <a:rPr lang="en-US" sz="1500" dirty="0"/>
              <a:t>Move the About Us up so people get a better sense of who you are sooner – why should they partner with you? Give your users a feeling of confidence by putting this section further up the page, under the Pick Your Lane.</a:t>
            </a:r>
          </a:p>
          <a:p>
            <a:pPr>
              <a:spcBef>
                <a:spcPct val="20000"/>
              </a:spcBef>
              <a:spcAft>
                <a:spcPts val="600"/>
              </a:spcAft>
              <a:buClr>
                <a:schemeClr val="accent1"/>
              </a:buClr>
            </a:pPr>
            <a:r>
              <a:rPr lang="en-US" sz="1500" dirty="0"/>
              <a:t>Webcasts provide good links and reference, so move them up as well.</a:t>
            </a:r>
          </a:p>
          <a:p>
            <a:pPr>
              <a:spcBef>
                <a:spcPct val="20000"/>
              </a:spcBef>
              <a:spcAft>
                <a:spcPts val="600"/>
              </a:spcAft>
              <a:buClr>
                <a:schemeClr val="accent1"/>
              </a:buClr>
            </a:pPr>
            <a:r>
              <a:rPr lang="en-US" sz="1500" dirty="0"/>
              <a:t>You want to drive people to your Lane details pages from the new Pick Your Lane section, so I’d move the Lane summaries (in the gray box) to the bottom of the page (or you could even remove them from the homepage completely and put that info on the individual details pages). </a:t>
            </a:r>
          </a:p>
          <a:p>
            <a:pPr>
              <a:spcBef>
                <a:spcPct val="20000"/>
              </a:spcBef>
              <a:spcAft>
                <a:spcPts val="600"/>
              </a:spcAft>
              <a:buClr>
                <a:schemeClr val="accent1"/>
              </a:buClr>
            </a:pPr>
            <a:endParaRPr lang="en-US" sz="1500" dirty="0"/>
          </a:p>
        </p:txBody>
      </p:sp>
      <p:grpSp>
        <p:nvGrpSpPr>
          <p:cNvPr id="9" name="Group 8">
            <a:extLst>
              <a:ext uri="{FF2B5EF4-FFF2-40B4-BE49-F238E27FC236}">
                <a16:creationId xmlns:a16="http://schemas.microsoft.com/office/drawing/2014/main" id="{2EA10EC5-6D7B-2149-BF79-8A3C1240F7FB}"/>
              </a:ext>
            </a:extLst>
          </p:cNvPr>
          <p:cNvGrpSpPr/>
          <p:nvPr/>
        </p:nvGrpSpPr>
        <p:grpSpPr>
          <a:xfrm>
            <a:off x="5232462" y="0"/>
            <a:ext cx="2543982" cy="6858000"/>
            <a:chOff x="4916390" y="0"/>
            <a:chExt cx="2543982" cy="6858000"/>
          </a:xfrm>
        </p:grpSpPr>
        <p:sp>
          <p:nvSpPr>
            <p:cNvPr id="10" name="Oval 9">
              <a:extLst>
                <a:ext uri="{FF2B5EF4-FFF2-40B4-BE49-F238E27FC236}">
                  <a16:creationId xmlns:a16="http://schemas.microsoft.com/office/drawing/2014/main" id="{363D2A85-CC14-DF4F-9DA4-1866D5048580}"/>
                </a:ext>
              </a:extLst>
            </p:cNvPr>
            <p:cNvSpPr/>
            <p:nvPr/>
          </p:nvSpPr>
          <p:spPr>
            <a:xfrm>
              <a:off x="4916390" y="44974"/>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1</a:t>
              </a:r>
            </a:p>
          </p:txBody>
        </p:sp>
        <p:sp>
          <p:nvSpPr>
            <p:cNvPr id="20" name="Oval 19">
              <a:extLst>
                <a:ext uri="{FF2B5EF4-FFF2-40B4-BE49-F238E27FC236}">
                  <a16:creationId xmlns:a16="http://schemas.microsoft.com/office/drawing/2014/main" id="{9A241698-244F-CF4C-95B7-6EE869D1CAE3}"/>
                </a:ext>
              </a:extLst>
            </p:cNvPr>
            <p:cNvSpPr/>
            <p:nvPr/>
          </p:nvSpPr>
          <p:spPr>
            <a:xfrm>
              <a:off x="4916390" y="1000880"/>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3</a:t>
              </a:r>
            </a:p>
          </p:txBody>
        </p:sp>
        <p:sp>
          <p:nvSpPr>
            <p:cNvPr id="32" name="Oval 31">
              <a:extLst>
                <a:ext uri="{FF2B5EF4-FFF2-40B4-BE49-F238E27FC236}">
                  <a16:creationId xmlns:a16="http://schemas.microsoft.com/office/drawing/2014/main" id="{21743562-CD8A-0B43-B839-E84EDB77B51E}"/>
                </a:ext>
              </a:extLst>
            </p:cNvPr>
            <p:cNvSpPr/>
            <p:nvPr/>
          </p:nvSpPr>
          <p:spPr>
            <a:xfrm>
              <a:off x="4940180" y="1702096"/>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6</a:t>
              </a:r>
            </a:p>
          </p:txBody>
        </p:sp>
        <p:grpSp>
          <p:nvGrpSpPr>
            <p:cNvPr id="5" name="Group 4">
              <a:extLst>
                <a:ext uri="{FF2B5EF4-FFF2-40B4-BE49-F238E27FC236}">
                  <a16:creationId xmlns:a16="http://schemas.microsoft.com/office/drawing/2014/main" id="{44E9BDAC-7F64-FA4F-AE2B-6DD467B1F7AD}"/>
                </a:ext>
              </a:extLst>
            </p:cNvPr>
            <p:cNvGrpSpPr/>
            <p:nvPr/>
          </p:nvGrpSpPr>
          <p:grpSpPr>
            <a:xfrm>
              <a:off x="5014552" y="0"/>
              <a:ext cx="2445820" cy="6858000"/>
              <a:chOff x="5014552" y="0"/>
              <a:chExt cx="2445820" cy="6858000"/>
            </a:xfrm>
          </p:grpSpPr>
          <p:pic>
            <p:nvPicPr>
              <p:cNvPr id="4" name="Picture 3" descr="Graphical user interface, application, website, Teams&#10;&#10;Description automatically generated">
                <a:extLst>
                  <a:ext uri="{FF2B5EF4-FFF2-40B4-BE49-F238E27FC236}">
                    <a16:creationId xmlns:a16="http://schemas.microsoft.com/office/drawing/2014/main" id="{BF2AB2C9-6455-5D43-B4F8-20CC64E28479}"/>
                  </a:ext>
                </a:extLst>
              </p:cNvPr>
              <p:cNvPicPr>
                <a:picLocks noChangeAspect="1"/>
              </p:cNvPicPr>
              <p:nvPr/>
            </p:nvPicPr>
            <p:blipFill>
              <a:blip r:embed="rId2"/>
              <a:stretch>
                <a:fillRect/>
              </a:stretch>
            </p:blipFill>
            <p:spPr>
              <a:xfrm>
                <a:off x="5540525" y="0"/>
                <a:ext cx="1300393" cy="6858000"/>
              </a:xfrm>
              <a:prstGeom prst="rect">
                <a:avLst/>
              </a:prstGeom>
            </p:spPr>
          </p:pic>
          <p:sp>
            <p:nvSpPr>
              <p:cNvPr id="19" name="Oval 18">
                <a:extLst>
                  <a:ext uri="{FF2B5EF4-FFF2-40B4-BE49-F238E27FC236}">
                    <a16:creationId xmlns:a16="http://schemas.microsoft.com/office/drawing/2014/main" id="{C3B70E8F-2F39-E540-BAE0-91E35E59E39B}"/>
                  </a:ext>
                </a:extLst>
              </p:cNvPr>
              <p:cNvSpPr/>
              <p:nvPr/>
            </p:nvSpPr>
            <p:spPr>
              <a:xfrm>
                <a:off x="6951003" y="299277"/>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2</a:t>
                </a:r>
              </a:p>
            </p:txBody>
          </p:sp>
          <p:sp>
            <p:nvSpPr>
              <p:cNvPr id="28" name="Oval 27">
                <a:extLst>
                  <a:ext uri="{FF2B5EF4-FFF2-40B4-BE49-F238E27FC236}">
                    <a16:creationId xmlns:a16="http://schemas.microsoft.com/office/drawing/2014/main" id="{E84FC572-2223-1A4E-B83B-79FB43BF0EAD}"/>
                  </a:ext>
                </a:extLst>
              </p:cNvPr>
              <p:cNvSpPr/>
              <p:nvPr/>
            </p:nvSpPr>
            <p:spPr>
              <a:xfrm>
                <a:off x="5014552" y="4962518"/>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5</a:t>
                </a:r>
              </a:p>
            </p:txBody>
          </p:sp>
          <p:sp>
            <p:nvSpPr>
              <p:cNvPr id="30" name="Oval 29">
                <a:extLst>
                  <a:ext uri="{FF2B5EF4-FFF2-40B4-BE49-F238E27FC236}">
                    <a16:creationId xmlns:a16="http://schemas.microsoft.com/office/drawing/2014/main" id="{783D54C2-C03E-924B-9F0A-DF622FEFE4D6}"/>
                  </a:ext>
                </a:extLst>
              </p:cNvPr>
              <p:cNvSpPr/>
              <p:nvPr/>
            </p:nvSpPr>
            <p:spPr>
              <a:xfrm>
                <a:off x="6985755" y="4239790"/>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4</a:t>
                </a:r>
              </a:p>
            </p:txBody>
          </p:sp>
          <p:sp>
            <p:nvSpPr>
              <p:cNvPr id="34" name="Oval 33">
                <a:extLst>
                  <a:ext uri="{FF2B5EF4-FFF2-40B4-BE49-F238E27FC236}">
                    <a16:creationId xmlns:a16="http://schemas.microsoft.com/office/drawing/2014/main" id="{CA24DB06-EA07-F34F-8EA9-FC8BC34F4B07}"/>
                  </a:ext>
                </a:extLst>
              </p:cNvPr>
              <p:cNvSpPr/>
              <p:nvPr/>
            </p:nvSpPr>
            <p:spPr>
              <a:xfrm>
                <a:off x="6985303" y="5544325"/>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7</a:t>
                </a:r>
              </a:p>
            </p:txBody>
          </p:sp>
          <p:sp>
            <p:nvSpPr>
              <p:cNvPr id="39" name="Oval 38">
                <a:extLst>
                  <a:ext uri="{FF2B5EF4-FFF2-40B4-BE49-F238E27FC236}">
                    <a16:creationId xmlns:a16="http://schemas.microsoft.com/office/drawing/2014/main" id="{FC569B64-0C35-E84A-B16D-C513969065BA}"/>
                  </a:ext>
                </a:extLst>
              </p:cNvPr>
              <p:cNvSpPr/>
              <p:nvPr/>
            </p:nvSpPr>
            <p:spPr>
              <a:xfrm>
                <a:off x="6985303" y="2989238"/>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8</a:t>
                </a:r>
              </a:p>
            </p:txBody>
          </p:sp>
        </p:grpSp>
      </p:grpSp>
      <p:grpSp>
        <p:nvGrpSpPr>
          <p:cNvPr id="3" name="Group 2">
            <a:extLst>
              <a:ext uri="{FF2B5EF4-FFF2-40B4-BE49-F238E27FC236}">
                <a16:creationId xmlns:a16="http://schemas.microsoft.com/office/drawing/2014/main" id="{8E099A42-BD11-B04C-A0E6-6134BDB2BB0B}"/>
              </a:ext>
            </a:extLst>
          </p:cNvPr>
          <p:cNvGrpSpPr/>
          <p:nvPr/>
        </p:nvGrpSpPr>
        <p:grpSpPr>
          <a:xfrm>
            <a:off x="9578048" y="-1"/>
            <a:ext cx="1543608" cy="6773477"/>
            <a:chOff x="9174011" y="0"/>
            <a:chExt cx="1306489" cy="5732980"/>
          </a:xfrm>
        </p:grpSpPr>
        <p:grpSp>
          <p:nvGrpSpPr>
            <p:cNvPr id="8" name="Group 7">
              <a:extLst>
                <a:ext uri="{FF2B5EF4-FFF2-40B4-BE49-F238E27FC236}">
                  <a16:creationId xmlns:a16="http://schemas.microsoft.com/office/drawing/2014/main" id="{968B5602-97C9-ED4F-9210-4B643F588801}"/>
                </a:ext>
              </a:extLst>
            </p:cNvPr>
            <p:cNvGrpSpPr/>
            <p:nvPr/>
          </p:nvGrpSpPr>
          <p:grpSpPr>
            <a:xfrm>
              <a:off x="9177059" y="0"/>
              <a:ext cx="1303441" cy="3848449"/>
              <a:chOff x="9177059" y="0"/>
              <a:chExt cx="1303441" cy="3848449"/>
            </a:xfrm>
          </p:grpSpPr>
          <p:pic>
            <p:nvPicPr>
              <p:cNvPr id="35" name="Picture 34" descr="Graphical user interface, application, website, Teams&#10;&#10;Description automatically generated">
                <a:extLst>
                  <a:ext uri="{FF2B5EF4-FFF2-40B4-BE49-F238E27FC236}">
                    <a16:creationId xmlns:a16="http://schemas.microsoft.com/office/drawing/2014/main" id="{1F8C7EAF-F484-D240-8D19-C91015DAB6AD}"/>
                  </a:ext>
                </a:extLst>
              </p:cNvPr>
              <p:cNvPicPr>
                <a:picLocks noChangeAspect="1"/>
              </p:cNvPicPr>
              <p:nvPr/>
            </p:nvPicPr>
            <p:blipFill rotWithShape="1">
              <a:blip r:embed="rId2"/>
              <a:srcRect b="88135"/>
              <a:stretch/>
            </p:blipFill>
            <p:spPr>
              <a:xfrm>
                <a:off x="9180107" y="0"/>
                <a:ext cx="1300393" cy="813689"/>
              </a:xfrm>
              <a:prstGeom prst="rect">
                <a:avLst/>
              </a:prstGeom>
            </p:spPr>
          </p:pic>
          <p:pic>
            <p:nvPicPr>
              <p:cNvPr id="36" name="Picture 35" descr="Graphical user interface, application, website, Teams&#10;&#10;Description automatically generated">
                <a:extLst>
                  <a:ext uri="{FF2B5EF4-FFF2-40B4-BE49-F238E27FC236}">
                    <a16:creationId xmlns:a16="http://schemas.microsoft.com/office/drawing/2014/main" id="{037FDB85-44F6-1D43-8896-44816B1243D0}"/>
                  </a:ext>
                </a:extLst>
              </p:cNvPr>
              <p:cNvPicPr>
                <a:picLocks noChangeAspect="1"/>
              </p:cNvPicPr>
              <p:nvPr/>
            </p:nvPicPr>
            <p:blipFill rotWithShape="1">
              <a:blip r:embed="rId2"/>
              <a:srcRect l="122" t="60470" r="-122" b="19530"/>
              <a:stretch/>
            </p:blipFill>
            <p:spPr>
              <a:xfrm>
                <a:off x="9180107" y="1362546"/>
                <a:ext cx="1300393" cy="1371600"/>
              </a:xfrm>
              <a:prstGeom prst="rect">
                <a:avLst/>
              </a:prstGeom>
            </p:spPr>
          </p:pic>
          <p:pic>
            <p:nvPicPr>
              <p:cNvPr id="37" name="Picture 36" descr="Graphical user interface, application, website, Teams&#10;&#10;Description automatically generated">
                <a:extLst>
                  <a:ext uri="{FF2B5EF4-FFF2-40B4-BE49-F238E27FC236}">
                    <a16:creationId xmlns:a16="http://schemas.microsoft.com/office/drawing/2014/main" id="{40CCE6D4-6285-DA48-953A-C89E3037081B}"/>
                  </a:ext>
                </a:extLst>
              </p:cNvPr>
              <p:cNvPicPr>
                <a:picLocks noChangeAspect="1"/>
              </p:cNvPicPr>
              <p:nvPr/>
            </p:nvPicPr>
            <p:blipFill rotWithShape="1">
              <a:blip r:embed="rId2"/>
              <a:srcRect t="23672" b="68073"/>
              <a:stretch/>
            </p:blipFill>
            <p:spPr>
              <a:xfrm>
                <a:off x="9177059" y="2734146"/>
                <a:ext cx="1300393" cy="566145"/>
              </a:xfrm>
              <a:prstGeom prst="rect">
                <a:avLst/>
              </a:prstGeom>
            </p:spPr>
          </p:pic>
          <p:pic>
            <p:nvPicPr>
              <p:cNvPr id="38" name="Picture 37" descr="Graphical user interface, application, website, Teams&#10;&#10;Description automatically generated">
                <a:extLst>
                  <a:ext uri="{FF2B5EF4-FFF2-40B4-BE49-F238E27FC236}">
                    <a16:creationId xmlns:a16="http://schemas.microsoft.com/office/drawing/2014/main" id="{B79DB24E-8D43-324C-8F1E-17BB25DF7B65}"/>
                  </a:ext>
                </a:extLst>
              </p:cNvPr>
              <p:cNvPicPr>
                <a:picLocks noChangeAspect="1"/>
              </p:cNvPicPr>
              <p:nvPr/>
            </p:nvPicPr>
            <p:blipFill rotWithShape="1">
              <a:blip r:embed="rId2"/>
              <a:srcRect t="80273" b="11472"/>
              <a:stretch/>
            </p:blipFill>
            <p:spPr>
              <a:xfrm>
                <a:off x="9177059" y="3282304"/>
                <a:ext cx="1300393" cy="566145"/>
              </a:xfrm>
              <a:prstGeom prst="rect">
                <a:avLst/>
              </a:prstGeom>
            </p:spPr>
          </p:pic>
          <p:pic>
            <p:nvPicPr>
              <p:cNvPr id="7" name="Picture 6" descr="Text&#10;&#10;Description automatically generated with medium confidence">
                <a:extLst>
                  <a:ext uri="{FF2B5EF4-FFF2-40B4-BE49-F238E27FC236}">
                    <a16:creationId xmlns:a16="http://schemas.microsoft.com/office/drawing/2014/main" id="{89F7836D-3737-4745-8736-28B1ADB2DC10}"/>
                  </a:ext>
                </a:extLst>
              </p:cNvPr>
              <p:cNvPicPr>
                <a:picLocks noChangeAspect="1"/>
              </p:cNvPicPr>
              <p:nvPr/>
            </p:nvPicPr>
            <p:blipFill>
              <a:blip r:embed="rId3"/>
              <a:stretch>
                <a:fillRect/>
              </a:stretch>
            </p:blipFill>
            <p:spPr>
              <a:xfrm>
                <a:off x="9177059" y="767681"/>
                <a:ext cx="1300393" cy="583740"/>
              </a:xfrm>
              <a:prstGeom prst="rect">
                <a:avLst/>
              </a:prstGeom>
            </p:spPr>
          </p:pic>
        </p:grpSp>
        <p:pic>
          <p:nvPicPr>
            <p:cNvPr id="40" name="Picture 39" descr="Graphical user interface, application, website, Teams&#10;&#10;Description automatically generated">
              <a:extLst>
                <a:ext uri="{FF2B5EF4-FFF2-40B4-BE49-F238E27FC236}">
                  <a16:creationId xmlns:a16="http://schemas.microsoft.com/office/drawing/2014/main" id="{A6D4EF9F-FE1E-CF49-B9D6-E6D0C911E9D9}"/>
                </a:ext>
              </a:extLst>
            </p:cNvPr>
            <p:cNvPicPr>
              <a:picLocks noChangeAspect="1"/>
            </p:cNvPicPr>
            <p:nvPr/>
          </p:nvPicPr>
          <p:blipFill rotWithShape="1">
            <a:blip r:embed="rId2"/>
            <a:srcRect t="31736" b="39550"/>
            <a:stretch/>
          </p:blipFill>
          <p:spPr>
            <a:xfrm>
              <a:off x="9174011" y="3763766"/>
              <a:ext cx="1300393" cy="1969214"/>
            </a:xfrm>
            <a:prstGeom prst="rect">
              <a:avLst/>
            </a:prstGeom>
          </p:spPr>
        </p:pic>
      </p:grpSp>
      <p:sp>
        <p:nvSpPr>
          <p:cNvPr id="11" name="Right Arrow 10">
            <a:extLst>
              <a:ext uri="{FF2B5EF4-FFF2-40B4-BE49-F238E27FC236}">
                <a16:creationId xmlns:a16="http://schemas.microsoft.com/office/drawing/2014/main" id="{7B3D3419-A8BD-5448-B727-E02AF41BEAB0}"/>
              </a:ext>
            </a:extLst>
          </p:cNvPr>
          <p:cNvSpPr/>
          <p:nvPr/>
        </p:nvSpPr>
        <p:spPr>
          <a:xfrm>
            <a:off x="7920377" y="2185988"/>
            <a:ext cx="1255765" cy="8032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8294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Homepage: </a:t>
            </a:r>
            <a:br>
              <a:rPr lang="en-US" sz="3200" dirty="0"/>
            </a:br>
            <a:r>
              <a:rPr lang="en-US" sz="2800" dirty="0"/>
              <a:t>Footer</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702096"/>
            <a:ext cx="3610953" cy="5030173"/>
          </a:xfrm>
          <a:prstGeom prst="rect">
            <a:avLst/>
          </a:prstGeom>
        </p:spPr>
        <p:txBody>
          <a:bodyPr vert="horz" lIns="91440" tIns="45720" rIns="91440" bIns="45720" rtlCol="0" anchor="t">
            <a:noAutofit/>
          </a:bodyPr>
          <a:lstStyle/>
          <a:p>
            <a:pPr marL="342900" indent="-342900">
              <a:spcBef>
                <a:spcPct val="20000"/>
              </a:spcBef>
              <a:spcAft>
                <a:spcPts val="600"/>
              </a:spcAft>
              <a:buClr>
                <a:schemeClr val="accent1"/>
              </a:buClr>
              <a:buFont typeface="+mj-lt"/>
              <a:buAutoNum type="arabicPeriod" startAt="10"/>
            </a:pPr>
            <a:r>
              <a:rPr lang="en-US" dirty="0"/>
              <a:t>The footer blends in too well with the page content. A good footer will “anchor” the page and give a visual cue that this reference information is repeated on every page.</a:t>
            </a:r>
            <a:br>
              <a:rPr lang="en-US" dirty="0"/>
            </a:br>
            <a:br>
              <a:rPr lang="en-US" dirty="0"/>
            </a:br>
            <a:r>
              <a:rPr lang="en-US" dirty="0">
                <a:solidFill>
                  <a:schemeClr val="accent1">
                    <a:lumMod val="60000"/>
                    <a:lumOff val="40000"/>
                  </a:schemeClr>
                </a:solidFill>
              </a:rPr>
              <a:t>This can be achieved by using a background color and centering the contents.</a:t>
            </a:r>
            <a:endParaRPr lang="en-US" sz="1400" dirty="0">
              <a:solidFill>
                <a:schemeClr val="accent1">
                  <a:lumMod val="60000"/>
                  <a:lumOff val="40000"/>
                </a:schemeClr>
              </a:solidFill>
            </a:endParaRPr>
          </a:p>
        </p:txBody>
      </p:sp>
      <p:pic>
        <p:nvPicPr>
          <p:cNvPr id="4" name="Picture 3" descr="Graphical user interface, application, website, Teams&#10;&#10;Description automatically generated">
            <a:extLst>
              <a:ext uri="{FF2B5EF4-FFF2-40B4-BE49-F238E27FC236}">
                <a16:creationId xmlns:a16="http://schemas.microsoft.com/office/drawing/2014/main" id="{BF2AB2C9-6455-5D43-B4F8-20CC64E28479}"/>
              </a:ext>
            </a:extLst>
          </p:cNvPr>
          <p:cNvPicPr>
            <a:picLocks noChangeAspect="1"/>
          </p:cNvPicPr>
          <p:nvPr/>
        </p:nvPicPr>
        <p:blipFill rotWithShape="1">
          <a:blip r:embed="rId2"/>
          <a:srcRect t="89746" b="1"/>
          <a:stretch/>
        </p:blipFill>
        <p:spPr>
          <a:xfrm>
            <a:off x="6003998" y="0"/>
            <a:ext cx="4806765" cy="2599311"/>
          </a:xfrm>
          <a:prstGeom prst="rect">
            <a:avLst/>
          </a:prstGeom>
        </p:spPr>
      </p:pic>
      <p:grpSp>
        <p:nvGrpSpPr>
          <p:cNvPr id="27" name="Group 26">
            <a:extLst>
              <a:ext uri="{FF2B5EF4-FFF2-40B4-BE49-F238E27FC236}">
                <a16:creationId xmlns:a16="http://schemas.microsoft.com/office/drawing/2014/main" id="{60589172-288C-924F-9422-BA462CA34B97}"/>
              </a:ext>
            </a:extLst>
          </p:cNvPr>
          <p:cNvGrpSpPr/>
          <p:nvPr/>
        </p:nvGrpSpPr>
        <p:grpSpPr>
          <a:xfrm>
            <a:off x="4637005" y="2743200"/>
            <a:ext cx="7562263" cy="4114800"/>
            <a:chOff x="4637005" y="2400300"/>
            <a:chExt cx="7562263" cy="4114800"/>
          </a:xfrm>
        </p:grpSpPr>
        <p:sp>
          <p:nvSpPr>
            <p:cNvPr id="3" name="Rectangle 2">
              <a:extLst>
                <a:ext uri="{FF2B5EF4-FFF2-40B4-BE49-F238E27FC236}">
                  <a16:creationId xmlns:a16="http://schemas.microsoft.com/office/drawing/2014/main" id="{757ABDF0-53F0-444F-AAE5-D9D8A9F7FABB}"/>
                </a:ext>
              </a:extLst>
            </p:cNvPr>
            <p:cNvSpPr/>
            <p:nvPr/>
          </p:nvSpPr>
          <p:spPr>
            <a:xfrm>
              <a:off x="4637005" y="2400300"/>
              <a:ext cx="7562263" cy="4114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
              <a:extLst>
                <a:ext uri="{FF2B5EF4-FFF2-40B4-BE49-F238E27FC236}">
                  <a16:creationId xmlns:a16="http://schemas.microsoft.com/office/drawing/2014/main" id="{14CCC4E0-A4C9-EA44-ABD8-C29F3F3BF79B}"/>
                </a:ext>
              </a:extLst>
            </p:cNvPr>
            <p:cNvSpPr>
              <a:spLocks noChangeArrowheads="1"/>
            </p:cNvSpPr>
            <p:nvPr/>
          </p:nvSpPr>
          <p:spPr bwMode="auto">
            <a:xfrm>
              <a:off x="5081218" y="2702830"/>
              <a:ext cx="6666569" cy="1077830"/>
            </a:xfrm>
            <a:prstGeom prst="rect">
              <a:avLst/>
            </a:prstGeom>
            <a:noFill/>
            <a:ln>
              <a:noFill/>
            </a:ln>
            <a:effectLst/>
          </p:spPr>
          <p:txBody>
            <a:bodyPr vert="horz" wrap="square" lIns="0" tIns="0" rIns="0" bIns="9204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313131"/>
                  </a:solidFill>
                  <a:effectLst/>
                  <a:latin typeface="Poppins"/>
                </a:rPr>
                <a:t>APEX INSURANCE GROUP</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818898"/>
                  </a:solidFill>
                  <a:effectLst/>
                  <a:latin typeface="Poppins"/>
                </a:rPr>
                <a:t>  </a:t>
              </a:r>
              <a:r>
                <a:rPr kumimoji="0" lang="en-US" altLang="en-US" sz="2400" b="0" i="0" u="none" strike="noStrike" cap="none" normalizeH="0" baseline="0" dirty="0">
                  <a:ln>
                    <a:noFill/>
                  </a:ln>
                  <a:solidFill>
                    <a:srgbClr val="818898"/>
                  </a:solidFill>
                  <a:effectLst/>
                  <a:latin typeface="Poppins"/>
                </a:rPr>
                <a:t>       </a:t>
              </a:r>
              <a:r>
                <a:rPr kumimoji="0" lang="en-US" altLang="en-US" sz="1000" b="0" i="0" u="none" strike="noStrike" cap="none" normalizeH="0" baseline="0" dirty="0">
                  <a:ln>
                    <a:noFill/>
                  </a:ln>
                  <a:solidFill>
                    <a:schemeClr val="bg1"/>
                  </a:solidFill>
                  <a:effectLst/>
                  <a:latin typeface="Poppins"/>
                </a:rPr>
                <a:t>Apex Insurance Group is an independently owned and operated General Agency. We serve the nation’s premier agencies and their financial professionals through innovative marketing services and insurance and retirement products.</a:t>
              </a:r>
              <a:br>
                <a:rPr kumimoji="0" lang="en-US" altLang="en-US" sz="7200" b="0" i="0" u="none" strike="noStrike" cap="none" normalizeH="0" baseline="0" dirty="0">
                  <a:ln>
                    <a:noFill/>
                  </a:ln>
                  <a:solidFill>
                    <a:srgbClr val="818898"/>
                  </a:solidFill>
                  <a:effectLst/>
                  <a:latin typeface="Poppins"/>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F8561EFA-2012-524B-A6A8-53151C2DCB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8170" y="2960186"/>
              <a:ext cx="489328" cy="288595"/>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82090E35-2F9B-B845-8AD4-3B1A82B89CF8}"/>
                </a:ext>
              </a:extLst>
            </p:cNvPr>
            <p:cNvGrpSpPr/>
            <p:nvPr/>
          </p:nvGrpSpPr>
          <p:grpSpPr>
            <a:xfrm>
              <a:off x="5612701" y="3633802"/>
              <a:ext cx="6007809" cy="799840"/>
              <a:chOff x="5612701" y="3633802"/>
              <a:chExt cx="6007809" cy="799840"/>
            </a:xfrm>
          </p:grpSpPr>
          <p:sp>
            <p:nvSpPr>
              <p:cNvPr id="8" name="TextBox 7">
                <a:extLst>
                  <a:ext uri="{FF2B5EF4-FFF2-40B4-BE49-F238E27FC236}">
                    <a16:creationId xmlns:a16="http://schemas.microsoft.com/office/drawing/2014/main" id="{79EEACDC-52C6-DA4E-BE9C-DB7930B24F16}"/>
                  </a:ext>
                </a:extLst>
              </p:cNvPr>
              <p:cNvSpPr txBox="1"/>
              <p:nvPr/>
            </p:nvSpPr>
            <p:spPr>
              <a:xfrm>
                <a:off x="5612701" y="3644900"/>
                <a:ext cx="1993900" cy="788742"/>
              </a:xfrm>
              <a:prstGeom prst="rect">
                <a:avLst/>
              </a:prstGeom>
              <a:noFill/>
            </p:spPr>
            <p:txBody>
              <a:bodyPr wrap="square" rtlCol="0">
                <a:spAutoFit/>
              </a:bodyPr>
              <a:lstStyle/>
              <a:p>
                <a:pPr>
                  <a:lnSpc>
                    <a:spcPct val="150000"/>
                  </a:lnSpc>
                </a:pPr>
                <a:r>
                  <a:rPr lang="en-US" sz="1050" dirty="0"/>
                  <a:t>Contact Us</a:t>
                </a:r>
              </a:p>
              <a:p>
                <a:pPr>
                  <a:lnSpc>
                    <a:spcPct val="150000"/>
                  </a:lnSpc>
                </a:pPr>
                <a:r>
                  <a:rPr lang="en-US" sz="1050" dirty="0"/>
                  <a:t>Our Company</a:t>
                </a:r>
              </a:p>
              <a:p>
                <a:pPr>
                  <a:lnSpc>
                    <a:spcPct val="150000"/>
                  </a:lnSpc>
                </a:pPr>
                <a:r>
                  <a:rPr lang="en-US" sz="1050" dirty="0"/>
                  <a:t>Our Team</a:t>
                </a:r>
              </a:p>
            </p:txBody>
          </p:sp>
          <p:sp>
            <p:nvSpPr>
              <p:cNvPr id="13" name="TextBox 12">
                <a:extLst>
                  <a:ext uri="{FF2B5EF4-FFF2-40B4-BE49-F238E27FC236}">
                    <a16:creationId xmlns:a16="http://schemas.microsoft.com/office/drawing/2014/main" id="{E26D4686-5039-E947-BDF5-F9980CA76CD4}"/>
                  </a:ext>
                </a:extLst>
              </p:cNvPr>
              <p:cNvSpPr txBox="1"/>
              <p:nvPr/>
            </p:nvSpPr>
            <p:spPr>
              <a:xfrm>
                <a:off x="7410431" y="3644900"/>
                <a:ext cx="1993900" cy="788742"/>
              </a:xfrm>
              <a:prstGeom prst="rect">
                <a:avLst/>
              </a:prstGeom>
              <a:noFill/>
            </p:spPr>
            <p:txBody>
              <a:bodyPr wrap="square" rtlCol="0">
                <a:spAutoFit/>
              </a:bodyPr>
              <a:lstStyle/>
              <a:p>
                <a:pPr>
                  <a:lnSpc>
                    <a:spcPct val="150000"/>
                  </a:lnSpc>
                </a:pPr>
                <a:r>
                  <a:rPr lang="en-US" sz="1050" dirty="0"/>
                  <a:t>FAQ</a:t>
                </a:r>
              </a:p>
              <a:p>
                <a:pPr>
                  <a:lnSpc>
                    <a:spcPct val="150000"/>
                  </a:lnSpc>
                </a:pPr>
                <a:r>
                  <a:rPr lang="en-US" sz="1050" dirty="0"/>
                  <a:t>Blog</a:t>
                </a:r>
              </a:p>
              <a:p>
                <a:pPr>
                  <a:lnSpc>
                    <a:spcPct val="150000"/>
                  </a:lnSpc>
                </a:pPr>
                <a:endParaRPr lang="en-US" sz="1050" u="sng" dirty="0">
                  <a:solidFill>
                    <a:schemeClr val="bg1"/>
                  </a:solidFill>
                </a:endParaRPr>
              </a:p>
            </p:txBody>
          </p:sp>
          <p:sp>
            <p:nvSpPr>
              <p:cNvPr id="14" name="TextBox 13">
                <a:extLst>
                  <a:ext uri="{FF2B5EF4-FFF2-40B4-BE49-F238E27FC236}">
                    <a16:creationId xmlns:a16="http://schemas.microsoft.com/office/drawing/2014/main" id="{E3A4F0B1-90C3-744F-9D9A-E2F5121D0D8F}"/>
                  </a:ext>
                </a:extLst>
              </p:cNvPr>
              <p:cNvSpPr txBox="1"/>
              <p:nvPr/>
            </p:nvSpPr>
            <p:spPr>
              <a:xfrm>
                <a:off x="8528060" y="3633802"/>
                <a:ext cx="3092450" cy="788742"/>
              </a:xfrm>
              <a:prstGeom prst="rect">
                <a:avLst/>
              </a:prstGeom>
              <a:noFill/>
            </p:spPr>
            <p:txBody>
              <a:bodyPr wrap="square" rtlCol="0">
                <a:spAutoFit/>
              </a:bodyPr>
              <a:lstStyle/>
              <a:p>
                <a:pPr>
                  <a:lnSpc>
                    <a:spcPct val="150000"/>
                  </a:lnSpc>
                </a:pPr>
                <a:r>
                  <a:rPr lang="en-US" sz="1050" dirty="0"/>
                  <a:t>The Apex Insurance Group Channel</a:t>
                </a:r>
              </a:p>
              <a:p>
                <a:pPr>
                  <a:lnSpc>
                    <a:spcPct val="150000"/>
                  </a:lnSpc>
                </a:pPr>
                <a:r>
                  <a:rPr lang="en-US" sz="1050" dirty="0"/>
                  <a:t>The Basic Agent Channel</a:t>
                </a:r>
              </a:p>
              <a:p>
                <a:pPr>
                  <a:lnSpc>
                    <a:spcPct val="150000"/>
                  </a:lnSpc>
                </a:pPr>
                <a:r>
                  <a:rPr lang="en-US" sz="1050" dirty="0"/>
                  <a:t>Speaker Access</a:t>
                </a:r>
              </a:p>
            </p:txBody>
          </p:sp>
        </p:grpSp>
        <p:sp>
          <p:nvSpPr>
            <p:cNvPr id="10" name="TextBox 9">
              <a:extLst>
                <a:ext uri="{FF2B5EF4-FFF2-40B4-BE49-F238E27FC236}">
                  <a16:creationId xmlns:a16="http://schemas.microsoft.com/office/drawing/2014/main" id="{B69A5771-467F-704B-A823-1A10A7C8EF79}"/>
                </a:ext>
              </a:extLst>
            </p:cNvPr>
            <p:cNvSpPr txBox="1"/>
            <p:nvPr/>
          </p:nvSpPr>
          <p:spPr>
            <a:xfrm>
              <a:off x="5194276" y="5789289"/>
              <a:ext cx="6426210" cy="524695"/>
            </a:xfrm>
            <a:prstGeom prst="rect">
              <a:avLst/>
            </a:prstGeom>
            <a:noFill/>
          </p:spPr>
          <p:txBody>
            <a:bodyPr wrap="square" rtlCol="0">
              <a:spAutoFit/>
            </a:bodyPr>
            <a:lstStyle/>
            <a:p>
              <a:pPr algn="ctr">
                <a:lnSpc>
                  <a:spcPct val="150000"/>
                </a:lnSpc>
              </a:pPr>
              <a:r>
                <a:rPr lang="en-US" sz="1000" dirty="0">
                  <a:solidFill>
                    <a:schemeClr val="bg1"/>
                  </a:solidFill>
                </a:rPr>
                <a:t>For Financial Professional Use Only – Not for use with the general public.</a:t>
              </a:r>
            </a:p>
            <a:p>
              <a:pPr algn="ctr">
                <a:lnSpc>
                  <a:spcPct val="150000"/>
                </a:lnSpc>
              </a:pPr>
              <a:r>
                <a:rPr lang="en-US" sz="1000" dirty="0"/>
                <a:t>View our Privacy Policy</a:t>
              </a:r>
            </a:p>
          </p:txBody>
        </p:sp>
        <p:cxnSp>
          <p:nvCxnSpPr>
            <p:cNvPr id="12" name="Straight Connector 11">
              <a:extLst>
                <a:ext uri="{FF2B5EF4-FFF2-40B4-BE49-F238E27FC236}">
                  <a16:creationId xmlns:a16="http://schemas.microsoft.com/office/drawing/2014/main" id="{10381F6E-FF20-B640-9E24-A2A9AF51F62F}"/>
                </a:ext>
              </a:extLst>
            </p:cNvPr>
            <p:cNvCxnSpPr>
              <a:cxnSpLocks/>
            </p:cNvCxnSpPr>
            <p:nvPr/>
          </p:nvCxnSpPr>
          <p:spPr>
            <a:xfrm>
              <a:off x="5365760" y="4864100"/>
              <a:ext cx="6324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9AA40C7-0ED7-7844-89F8-12846B82DDBF}"/>
                </a:ext>
              </a:extLst>
            </p:cNvPr>
            <p:cNvCxnSpPr>
              <a:cxnSpLocks/>
            </p:cNvCxnSpPr>
            <p:nvPr/>
          </p:nvCxnSpPr>
          <p:spPr>
            <a:xfrm>
              <a:off x="5365760" y="5676900"/>
              <a:ext cx="6324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DB0A8205-9B67-C945-9CCA-2727D5F72000}"/>
                </a:ext>
              </a:extLst>
            </p:cNvPr>
            <p:cNvGrpSpPr/>
            <p:nvPr/>
          </p:nvGrpSpPr>
          <p:grpSpPr>
            <a:xfrm>
              <a:off x="7554227" y="5018942"/>
              <a:ext cx="1668207" cy="524695"/>
              <a:chOff x="7297564" y="5018942"/>
              <a:chExt cx="1668207" cy="524695"/>
            </a:xfrm>
          </p:grpSpPr>
          <p:pic>
            <p:nvPicPr>
              <p:cNvPr id="20" name="Picture 19" descr="Icon&#10;&#10;Description automatically generated">
                <a:extLst>
                  <a:ext uri="{FF2B5EF4-FFF2-40B4-BE49-F238E27FC236}">
                    <a16:creationId xmlns:a16="http://schemas.microsoft.com/office/drawing/2014/main" id="{F6E6C66A-4FC8-244C-A8FE-ECD8874324F7}"/>
                  </a:ext>
                </a:extLst>
              </p:cNvPr>
              <p:cNvPicPr>
                <a:picLocks noChangeAspect="1"/>
              </p:cNvPicPr>
              <p:nvPr/>
            </p:nvPicPr>
            <p:blipFill>
              <a:blip r:embed="rId4"/>
              <a:stretch>
                <a:fillRect/>
              </a:stretch>
            </p:blipFill>
            <p:spPr>
              <a:xfrm>
                <a:off x="7297564" y="5018942"/>
                <a:ext cx="618073" cy="524695"/>
              </a:xfrm>
              <a:prstGeom prst="rect">
                <a:avLst/>
              </a:prstGeom>
            </p:spPr>
          </p:pic>
          <p:pic>
            <p:nvPicPr>
              <p:cNvPr id="23" name="Picture 22" descr="Logo, icon, company name&#10;&#10;Description automatically generated">
                <a:extLst>
                  <a:ext uri="{FF2B5EF4-FFF2-40B4-BE49-F238E27FC236}">
                    <a16:creationId xmlns:a16="http://schemas.microsoft.com/office/drawing/2014/main" id="{F5F83B42-99A1-8B4A-85AD-E4DEA11F9C41}"/>
                  </a:ext>
                </a:extLst>
              </p:cNvPr>
              <p:cNvPicPr>
                <a:picLocks noChangeAspect="1"/>
              </p:cNvPicPr>
              <p:nvPr/>
            </p:nvPicPr>
            <p:blipFill>
              <a:blip r:embed="rId5"/>
              <a:stretch>
                <a:fillRect/>
              </a:stretch>
            </p:blipFill>
            <p:spPr>
              <a:xfrm>
                <a:off x="7995908" y="5087759"/>
                <a:ext cx="388024" cy="388024"/>
              </a:xfrm>
              <a:prstGeom prst="rect">
                <a:avLst/>
              </a:prstGeom>
              <a:effectLst>
                <a:outerShdw blurRad="116421" dist="38100" dir="2700000" algn="tl" rotWithShape="0">
                  <a:prstClr val="black">
                    <a:alpha val="40000"/>
                  </a:prstClr>
                </a:outerShdw>
              </a:effectLst>
            </p:spPr>
          </p:pic>
          <p:pic>
            <p:nvPicPr>
              <p:cNvPr id="25" name="Picture 24" descr="Icon&#10;&#10;Description automatically generated">
                <a:extLst>
                  <a:ext uri="{FF2B5EF4-FFF2-40B4-BE49-F238E27FC236}">
                    <a16:creationId xmlns:a16="http://schemas.microsoft.com/office/drawing/2014/main" id="{FF4E9053-91D6-AC4D-A1C2-40626610A336}"/>
                  </a:ext>
                </a:extLst>
              </p:cNvPr>
              <p:cNvPicPr>
                <a:picLocks noChangeAspect="1"/>
              </p:cNvPicPr>
              <p:nvPr/>
            </p:nvPicPr>
            <p:blipFill>
              <a:blip r:embed="rId6"/>
              <a:stretch>
                <a:fillRect/>
              </a:stretch>
            </p:blipFill>
            <p:spPr>
              <a:xfrm>
                <a:off x="8577746" y="5087759"/>
                <a:ext cx="388025" cy="388025"/>
              </a:xfrm>
              <a:prstGeom prst="rect">
                <a:avLst/>
              </a:prstGeom>
              <a:effectLst>
                <a:outerShdw blurRad="50800" dist="38100" dir="2700000" algn="tl" rotWithShape="0">
                  <a:prstClr val="black">
                    <a:alpha val="40000"/>
                  </a:prstClr>
                </a:outerShdw>
              </a:effectLst>
            </p:spPr>
          </p:pic>
        </p:grpSp>
      </p:grpSp>
      <p:pic>
        <p:nvPicPr>
          <p:cNvPr id="32" name="Picture 31" descr="Shape&#10;&#10;Description automatically generated with medium confidence">
            <a:extLst>
              <a:ext uri="{FF2B5EF4-FFF2-40B4-BE49-F238E27FC236}">
                <a16:creationId xmlns:a16="http://schemas.microsoft.com/office/drawing/2014/main" id="{D6BFCE83-2DBB-E249-91DB-B5B2A6811301}"/>
              </a:ext>
            </a:extLst>
          </p:cNvPr>
          <p:cNvPicPr>
            <a:picLocks noChangeAspect="1"/>
          </p:cNvPicPr>
          <p:nvPr/>
        </p:nvPicPr>
        <p:blipFill>
          <a:blip r:embed="rId7"/>
          <a:stretch>
            <a:fillRect/>
          </a:stretch>
        </p:blipFill>
        <p:spPr>
          <a:xfrm>
            <a:off x="4739486" y="173069"/>
            <a:ext cx="770734" cy="781965"/>
          </a:xfrm>
          <a:prstGeom prst="rect">
            <a:avLst/>
          </a:prstGeom>
        </p:spPr>
      </p:pic>
      <p:pic>
        <p:nvPicPr>
          <p:cNvPr id="34" name="Picture 33" descr="A black rectangle with a black background&#10;&#10;Description automatically generated with low confidence">
            <a:extLst>
              <a:ext uri="{FF2B5EF4-FFF2-40B4-BE49-F238E27FC236}">
                <a16:creationId xmlns:a16="http://schemas.microsoft.com/office/drawing/2014/main" id="{CA1C195B-4E4C-854C-ADBA-9ACF620891D7}"/>
              </a:ext>
            </a:extLst>
          </p:cNvPr>
          <p:cNvPicPr>
            <a:picLocks noChangeAspect="1"/>
          </p:cNvPicPr>
          <p:nvPr/>
        </p:nvPicPr>
        <p:blipFill>
          <a:blip r:embed="rId8"/>
          <a:stretch>
            <a:fillRect/>
          </a:stretch>
        </p:blipFill>
        <p:spPr>
          <a:xfrm>
            <a:off x="4759028" y="4943891"/>
            <a:ext cx="772067" cy="781965"/>
          </a:xfrm>
          <a:prstGeom prst="rect">
            <a:avLst/>
          </a:prstGeom>
        </p:spPr>
      </p:pic>
    </p:spTree>
    <p:extLst>
      <p:ext uri="{BB962C8B-B14F-4D97-AF65-F5344CB8AC3E}">
        <p14:creationId xmlns:p14="http://schemas.microsoft.com/office/powerpoint/2010/main" val="41170692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9ECD33"/>
      </a:accent1>
      <a:accent2>
        <a:srgbClr val="E19933"/>
      </a:accent2>
      <a:accent3>
        <a:srgbClr val="DC5D3D"/>
      </a:accent3>
      <a:accent4>
        <a:srgbClr val="A967CB"/>
      </a:accent4>
      <a:accent5>
        <a:srgbClr val="5EA5DD"/>
      </a:accent5>
      <a:accent6>
        <a:srgbClr val="44BEA9"/>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docProps/app.xml><?xml version="1.0" encoding="utf-8"?>
<Properties xmlns="http://schemas.openxmlformats.org/officeDocument/2006/extended-properties" xmlns:vt="http://schemas.openxmlformats.org/officeDocument/2006/docPropsVTypes">
  <Template>{DB3C142A-953C-FF47-B8A7-2AF822A5EECE}tf10001121_mac</Template>
  <TotalTime>24783</TotalTime>
  <Words>709</Words>
  <Application>Microsoft Macintosh PowerPoint</Application>
  <PresentationFormat>Widescreen</PresentationFormat>
  <Paragraphs>88</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Century Gothic</vt:lpstr>
      <vt:lpstr>Poppins</vt:lpstr>
      <vt:lpstr>Wingdings 2</vt:lpstr>
      <vt:lpstr>Quotable</vt:lpstr>
      <vt:lpstr>APEX UX Review – Pt. 2</vt:lpstr>
      <vt:lpstr>Homepage:  Pick Your Lane</vt:lpstr>
      <vt:lpstr>Homepage:  Pick Your Lane</vt:lpstr>
      <vt:lpstr>Homepage: Header</vt:lpstr>
      <vt:lpstr>Homepage:  Section Order</vt:lpstr>
      <vt:lpstr>Homepage:  Section Order</vt:lpstr>
      <vt:lpstr>Homepage:  Footer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APEX UX Review</dc:title>
  <dc:creator>jodi@keeneyedesign.com</dc:creator>
  <cp:lastModifiedBy>jodi@keeneyedesign.com</cp:lastModifiedBy>
  <cp:revision>62</cp:revision>
  <dcterms:created xsi:type="dcterms:W3CDTF">2021-06-04T22:39:04Z</dcterms:created>
  <dcterms:modified xsi:type="dcterms:W3CDTF">2021-06-22T04:37:36Z</dcterms:modified>
</cp:coreProperties>
</file>