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56" r:id="rId2"/>
    <p:sldId id="258" r:id="rId3"/>
    <p:sldId id="260" r:id="rId4"/>
    <p:sldId id="261" r:id="rId5"/>
    <p:sldId id="265" r:id="rId6"/>
    <p:sldId id="262" r:id="rId7"/>
    <p:sldId id="271" r:id="rId8"/>
    <p:sldId id="263" r:id="rId9"/>
    <p:sldId id="266" r:id="rId10"/>
    <p:sldId id="268" r:id="rId11"/>
    <p:sldId id="269" r:id="rId12"/>
    <p:sldId id="270" r:id="rId13"/>
    <p:sldId id="27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929292"/>
    <a:srgbClr val="000000"/>
    <a:srgbClr val="6363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10"/>
    <p:restoredTop sz="96327"/>
  </p:normalViewPr>
  <p:slideViewPr>
    <p:cSldViewPr snapToGrid="0" snapToObjects="1">
      <p:cViewPr>
        <p:scale>
          <a:sx n="131" d="100"/>
          <a:sy n="131" d="100"/>
        </p:scale>
        <p:origin x="912" y="8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5451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988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0085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6/4/21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726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6/4/21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0228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6/4/21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4320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6/4/21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11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6/4/21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258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6/4/21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42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6/4/21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804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7330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6/4/21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8419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027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31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6/4/21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0341693"/>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2C750-A30B-F740-AA95-9223E888C674}"/>
              </a:ext>
            </a:extLst>
          </p:cNvPr>
          <p:cNvSpPr>
            <a:spLocks noGrp="1"/>
          </p:cNvSpPr>
          <p:nvPr>
            <p:ph type="ctrTitle"/>
          </p:nvPr>
        </p:nvSpPr>
        <p:spPr/>
        <p:txBody>
          <a:bodyPr/>
          <a:lstStyle/>
          <a:p>
            <a:r>
              <a:rPr lang="en-US" dirty="0"/>
              <a:t>APEX UX Review</a:t>
            </a:r>
          </a:p>
        </p:txBody>
      </p:sp>
      <p:sp>
        <p:nvSpPr>
          <p:cNvPr id="3" name="Subtitle 2">
            <a:extLst>
              <a:ext uri="{FF2B5EF4-FFF2-40B4-BE49-F238E27FC236}">
                <a16:creationId xmlns:a16="http://schemas.microsoft.com/office/drawing/2014/main" id="{D17BE88B-BCA5-B64F-8B3D-81B91AF6814C}"/>
              </a:ext>
            </a:extLst>
          </p:cNvPr>
          <p:cNvSpPr>
            <a:spLocks noGrp="1"/>
          </p:cNvSpPr>
          <p:nvPr>
            <p:ph type="subTitle" idx="1"/>
          </p:nvPr>
        </p:nvSpPr>
        <p:spPr/>
        <p:txBody>
          <a:bodyPr/>
          <a:lstStyle/>
          <a:p>
            <a:r>
              <a:rPr lang="en-US" dirty="0"/>
              <a:t>By Jodi Kuehn (Keen Eye Design)</a:t>
            </a:r>
          </a:p>
        </p:txBody>
      </p:sp>
    </p:spTree>
    <p:extLst>
      <p:ext uri="{BB962C8B-B14F-4D97-AF65-F5344CB8AC3E}">
        <p14:creationId xmlns:p14="http://schemas.microsoft.com/office/powerpoint/2010/main" val="2882271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a:extLst>
              <a:ext uri="{FF2B5EF4-FFF2-40B4-BE49-F238E27FC236}">
                <a16:creationId xmlns:a16="http://schemas.microsoft.com/office/drawing/2014/main" id="{4DC1E727-D507-47BD-925C-9DFB70ED3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22" name="Rectangle 21">
            <a:extLst>
              <a:ext uri="{FF2B5EF4-FFF2-40B4-BE49-F238E27FC236}">
                <a16:creationId xmlns:a16="http://schemas.microsoft.com/office/drawing/2014/main" id="{2BDEF1B6-CABC-4FE5-BBB0-98BACFAB0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74D0D62-FC97-427A-BA2A-77583F969FA9}"/>
              </a:ext>
            </a:extLst>
          </p:cNvPr>
          <p:cNvPicPr>
            <a:picLocks noChangeAspect="1"/>
          </p:cNvPicPr>
          <p:nvPr/>
        </p:nvPicPr>
        <p:blipFill rotWithShape="1">
          <a:blip r:embed="rId2"/>
          <a:srcRect b="69972"/>
          <a:stretch/>
        </p:blipFill>
        <p:spPr>
          <a:xfrm>
            <a:off x="5985393" y="-1"/>
            <a:ext cx="6206607" cy="6858001"/>
          </a:xfrm>
          <a:prstGeom prst="rect">
            <a:avLst/>
          </a:prstGeom>
        </p:spPr>
      </p:pic>
      <p:sp useBgFill="1">
        <p:nvSpPr>
          <p:cNvPr id="24" name="Freeform 9">
            <a:extLst>
              <a:ext uri="{FF2B5EF4-FFF2-40B4-BE49-F238E27FC236}">
                <a16:creationId xmlns:a16="http://schemas.microsoft.com/office/drawing/2014/main" id="{B48BE8E5-C0F4-4C06-9B14-3DD8C0383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1146226" y="387553"/>
            <a:ext cx="4716670" cy="1559412"/>
          </a:xfrm>
          <a:effectLst/>
        </p:spPr>
        <p:txBody>
          <a:bodyPr vert="horz" lIns="91440" tIns="45720" rIns="91440" bIns="45720" rtlCol="0" anchor="b">
            <a:normAutofit/>
          </a:bodyPr>
          <a:lstStyle/>
          <a:p>
            <a:r>
              <a:rPr lang="en-US" dirty="0">
                <a:solidFill>
                  <a:schemeClr val="tx1"/>
                </a:solidFill>
              </a:rPr>
              <a:t>Homepage: Analysis Overview</a:t>
            </a:r>
          </a:p>
        </p:txBody>
      </p:sp>
      <p:sp>
        <p:nvSpPr>
          <p:cNvPr id="6" name="TextBox 5">
            <a:extLst>
              <a:ext uri="{FF2B5EF4-FFF2-40B4-BE49-F238E27FC236}">
                <a16:creationId xmlns:a16="http://schemas.microsoft.com/office/drawing/2014/main" id="{8423B53F-D7A4-0C4D-B17B-50B32EC21A2F}"/>
              </a:ext>
            </a:extLst>
          </p:cNvPr>
          <p:cNvSpPr txBox="1"/>
          <p:nvPr/>
        </p:nvSpPr>
        <p:spPr>
          <a:xfrm>
            <a:off x="1146226" y="2413000"/>
            <a:ext cx="4716670" cy="3632200"/>
          </a:xfrm>
          <a:prstGeom prst="rect">
            <a:avLst/>
          </a:prstGeom>
          <a:effectLst/>
        </p:spPr>
        <p:txBody>
          <a:bodyPr vert="horz" lIns="91440" tIns="45720" rIns="91440" bIns="45720" rtlCol="0" anchor="ctr">
            <a:normAutofit/>
          </a:bodyPr>
          <a:lstStyle/>
          <a:p>
            <a:r>
              <a:rPr lang="en-US" dirty="0"/>
              <a:t>First impression is the homepage is too busy; it doesn't look as polished or focused as the interior pages, leading to an inconsistent feeling as users navigate the site. </a:t>
            </a:r>
          </a:p>
          <a:p>
            <a:endParaRPr lang="en-US" dirty="0"/>
          </a:p>
          <a:p>
            <a:r>
              <a:rPr lang="en-US" dirty="0"/>
              <a:t>The homepage should catch the viewer's attention, but the APEX interior pages catch the eye more than the homepage. </a:t>
            </a:r>
          </a:p>
        </p:txBody>
      </p:sp>
    </p:spTree>
    <p:extLst>
      <p:ext uri="{BB962C8B-B14F-4D97-AF65-F5344CB8AC3E}">
        <p14:creationId xmlns:p14="http://schemas.microsoft.com/office/powerpoint/2010/main" val="3945714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r>
              <a:rPr lang="en-US" sz="2800" dirty="0"/>
              <a:t>Header-Main Nav</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10953" cy="4422913"/>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a:pPr>
            <a:r>
              <a:rPr lang="en-US" dirty="0"/>
              <a:t>Main navigation is only useful for users who are educated on the different tracks. </a:t>
            </a:r>
            <a:br>
              <a:rPr lang="en-US" dirty="0"/>
            </a:br>
            <a:br>
              <a:rPr lang="en-US" dirty="0"/>
            </a:br>
            <a:r>
              <a:rPr lang="en-US" dirty="0"/>
              <a:t>New users may not know where to go to find the information they’re looking for. Don’t make your users guess their way through your site. Give them a clear starting point, so they don’t waste time trying to figure out how to find the information they want. </a:t>
            </a: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12" name="Oval 11">
            <a:extLst>
              <a:ext uri="{FF2B5EF4-FFF2-40B4-BE49-F238E27FC236}">
                <a16:creationId xmlns:a16="http://schemas.microsoft.com/office/drawing/2014/main" id="{69F4959B-13FA-A241-B7CD-27398B45339A}"/>
              </a:ext>
            </a:extLst>
          </p:cNvPr>
          <p:cNvSpPr/>
          <p:nvPr/>
        </p:nvSpPr>
        <p:spPr>
          <a:xfrm>
            <a:off x="5985084" y="971064"/>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cxnSp>
        <p:nvCxnSpPr>
          <p:cNvPr id="5" name="Straight Connector 4">
            <a:extLst>
              <a:ext uri="{FF2B5EF4-FFF2-40B4-BE49-F238E27FC236}">
                <a16:creationId xmlns:a16="http://schemas.microsoft.com/office/drawing/2014/main" id="{518D4C51-F29A-EA49-AA5D-0502969F3391}"/>
              </a:ext>
            </a:extLst>
          </p:cNvPr>
          <p:cNvCxnSpPr>
            <a:cxnSpLocks/>
          </p:cNvCxnSpPr>
          <p:nvPr/>
        </p:nvCxnSpPr>
        <p:spPr>
          <a:xfrm>
            <a:off x="6589643" y="1192696"/>
            <a:ext cx="2812775" cy="6133"/>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Straight Connector 15">
            <a:extLst>
              <a:ext uri="{FF2B5EF4-FFF2-40B4-BE49-F238E27FC236}">
                <a16:creationId xmlns:a16="http://schemas.microsoft.com/office/drawing/2014/main" id="{4F0BEC0C-13F1-2F49-85E4-BDDCC24AB17E}"/>
              </a:ext>
            </a:extLst>
          </p:cNvPr>
          <p:cNvCxnSpPr>
            <a:cxnSpLocks/>
          </p:cNvCxnSpPr>
          <p:nvPr/>
        </p:nvCxnSpPr>
        <p:spPr>
          <a:xfrm>
            <a:off x="9402418" y="1198829"/>
            <a:ext cx="0" cy="225669"/>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4011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321904"/>
          </a:xfrm>
        </p:spPr>
        <p:txBody>
          <a:bodyPr vert="horz" lIns="91440" tIns="45720" rIns="91440" bIns="45720" rtlCol="0" anchor="t">
            <a:normAutofit/>
          </a:bodyPr>
          <a:lstStyle/>
          <a:p>
            <a:r>
              <a:rPr lang="en-US" sz="3200" dirty="0"/>
              <a:t>Homepage: </a:t>
            </a:r>
            <a:r>
              <a:rPr lang="en-US" sz="2800" dirty="0"/>
              <a:t>Header-Main Nav</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2185988"/>
            <a:ext cx="3610953" cy="4423534"/>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a:pPr>
            <a:r>
              <a:rPr lang="en-US" sz="1400" dirty="0">
                <a:solidFill>
                  <a:schemeClr val="accent1">
                    <a:lumMod val="60000"/>
                    <a:lumOff val="40000"/>
                  </a:schemeClr>
                </a:solidFill>
              </a:rPr>
              <a:t>Consider moving the 4 tracks under a unified “umbrella” tab.</a:t>
            </a:r>
          </a:p>
          <a:p>
            <a:pPr marL="800100" lvl="1" indent="-342900">
              <a:spcBef>
                <a:spcPct val="20000"/>
              </a:spcBef>
              <a:spcAft>
                <a:spcPts val="600"/>
              </a:spcAft>
              <a:buClr>
                <a:schemeClr val="accent1"/>
              </a:buClr>
              <a:buFont typeface="Arial" panose="020B0604020202020204" pitchFamily="34" charset="0"/>
              <a:buChar char="•"/>
            </a:pPr>
            <a:r>
              <a:rPr lang="en-US" sz="1400" dirty="0">
                <a:solidFill>
                  <a:schemeClr val="accent1">
                    <a:lumMod val="60000"/>
                    <a:lumOff val="40000"/>
                  </a:schemeClr>
                </a:solidFill>
              </a:rPr>
              <a:t>NEW TAB with Submenu:</a:t>
            </a:r>
            <a:br>
              <a:rPr lang="en-US" sz="1400" dirty="0">
                <a:solidFill>
                  <a:schemeClr val="accent1">
                    <a:lumMod val="60000"/>
                    <a:lumOff val="40000"/>
                  </a:schemeClr>
                </a:solidFill>
              </a:rPr>
            </a:br>
            <a:br>
              <a:rPr lang="en-US" sz="1400" dirty="0">
                <a:solidFill>
                  <a:schemeClr val="accent1">
                    <a:lumMod val="60000"/>
                    <a:lumOff val="40000"/>
                  </a:schemeClr>
                </a:solidFill>
              </a:rPr>
            </a:br>
            <a:r>
              <a:rPr lang="en-US" sz="1400" b="1" dirty="0">
                <a:solidFill>
                  <a:schemeClr val="accent1">
                    <a:lumMod val="60000"/>
                    <a:lumOff val="40000"/>
                  </a:schemeClr>
                </a:solidFill>
              </a:rPr>
              <a:t>Pick Your Lane</a:t>
            </a:r>
          </a:p>
          <a:p>
            <a:pPr marL="1257300" lvl="2" indent="-342900">
              <a:spcBef>
                <a:spcPct val="20000"/>
              </a:spcBef>
              <a:spcAft>
                <a:spcPts val="600"/>
              </a:spcAft>
              <a:buClr>
                <a:schemeClr val="accent1"/>
              </a:buClr>
              <a:buFont typeface="Arial" panose="020B0604020202020204" pitchFamily="34" charset="0"/>
              <a:buChar char="•"/>
            </a:pPr>
            <a:r>
              <a:rPr lang="en-US" sz="1400" b="1" dirty="0">
                <a:solidFill>
                  <a:schemeClr val="accent1">
                    <a:lumMod val="60000"/>
                    <a:lumOff val="40000"/>
                  </a:schemeClr>
                </a:solidFill>
              </a:rPr>
              <a:t>Business in a Box</a:t>
            </a:r>
          </a:p>
          <a:p>
            <a:pPr marL="1257300" lvl="2" indent="-342900">
              <a:spcBef>
                <a:spcPct val="20000"/>
              </a:spcBef>
              <a:spcAft>
                <a:spcPts val="600"/>
              </a:spcAft>
              <a:buClr>
                <a:schemeClr val="accent1"/>
              </a:buClr>
              <a:buFont typeface="Arial" panose="020B0604020202020204" pitchFamily="34" charset="0"/>
              <a:buChar char="•"/>
            </a:pPr>
            <a:r>
              <a:rPr lang="en-US" sz="1400" b="1" dirty="0">
                <a:solidFill>
                  <a:schemeClr val="accent1">
                    <a:lumMod val="60000"/>
                    <a:lumOff val="40000"/>
                  </a:schemeClr>
                </a:solidFill>
              </a:rPr>
              <a:t>Federal &amp; Postal</a:t>
            </a:r>
          </a:p>
          <a:p>
            <a:pPr marL="1257300" lvl="2" indent="-342900">
              <a:spcBef>
                <a:spcPct val="20000"/>
              </a:spcBef>
              <a:spcAft>
                <a:spcPts val="600"/>
              </a:spcAft>
              <a:buClr>
                <a:schemeClr val="accent1"/>
              </a:buClr>
              <a:buFont typeface="Arial" panose="020B0604020202020204" pitchFamily="34" charset="0"/>
              <a:buChar char="•"/>
            </a:pPr>
            <a:r>
              <a:rPr lang="en-US" sz="1400" b="1" dirty="0">
                <a:solidFill>
                  <a:schemeClr val="accent1">
                    <a:lumMod val="60000"/>
                    <a:lumOff val="40000"/>
                  </a:schemeClr>
                </a:solidFill>
              </a:rPr>
              <a:t>Final Expense</a:t>
            </a:r>
          </a:p>
          <a:p>
            <a:pPr marL="1257300" lvl="2" indent="-342900">
              <a:spcBef>
                <a:spcPct val="20000"/>
              </a:spcBef>
              <a:spcAft>
                <a:spcPts val="600"/>
              </a:spcAft>
              <a:buClr>
                <a:schemeClr val="accent1"/>
              </a:buClr>
              <a:buFont typeface="Arial" panose="020B0604020202020204" pitchFamily="34" charset="0"/>
              <a:buChar char="•"/>
            </a:pPr>
            <a:r>
              <a:rPr lang="en-US" sz="1400" b="1" dirty="0">
                <a:solidFill>
                  <a:schemeClr val="accent1">
                    <a:lumMod val="60000"/>
                    <a:lumOff val="40000"/>
                  </a:schemeClr>
                </a:solidFill>
              </a:rPr>
              <a:t>Medicare</a:t>
            </a:r>
            <a:endParaRPr lang="en-US" sz="1600" dirty="0">
              <a:solidFill>
                <a:schemeClr val="accent1">
                  <a:lumMod val="60000"/>
                  <a:lumOff val="40000"/>
                </a:schemeClr>
              </a:solidFill>
            </a:endParaRPr>
          </a:p>
          <a:p>
            <a:pPr>
              <a:spcBef>
                <a:spcPct val="20000"/>
              </a:spcBef>
              <a:spcAft>
                <a:spcPts val="600"/>
              </a:spcAft>
              <a:buClr>
                <a:schemeClr val="accent1"/>
              </a:buClr>
            </a:pPr>
            <a:r>
              <a:rPr lang="en-US" sz="1200" dirty="0">
                <a:solidFill>
                  <a:schemeClr val="accent1">
                    <a:lumMod val="60000"/>
                    <a:lumOff val="40000"/>
                  </a:schemeClr>
                </a:solidFill>
              </a:rPr>
              <a:t>NOTE: If creating an umbrella tab, you’ll need to create a “Pick Your Lane” landing page. But this is a good thing. Having a page with all the lanes detailed out, side-by-side, will give users a good comparison of which service fits their goals. Keep the lane details on the homepage to a brief summary, where they can then click for the full description. (I’ll address this in more detail later.)</a:t>
            </a: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12" name="Oval 11">
            <a:extLst>
              <a:ext uri="{FF2B5EF4-FFF2-40B4-BE49-F238E27FC236}">
                <a16:creationId xmlns:a16="http://schemas.microsoft.com/office/drawing/2014/main" id="{69F4959B-13FA-A241-B7CD-27398B45339A}"/>
              </a:ext>
            </a:extLst>
          </p:cNvPr>
          <p:cNvSpPr/>
          <p:nvPr/>
        </p:nvSpPr>
        <p:spPr>
          <a:xfrm>
            <a:off x="5985084" y="971064"/>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cxnSp>
        <p:nvCxnSpPr>
          <p:cNvPr id="5" name="Straight Connector 4">
            <a:extLst>
              <a:ext uri="{FF2B5EF4-FFF2-40B4-BE49-F238E27FC236}">
                <a16:creationId xmlns:a16="http://schemas.microsoft.com/office/drawing/2014/main" id="{518D4C51-F29A-EA49-AA5D-0502969F3391}"/>
              </a:ext>
            </a:extLst>
          </p:cNvPr>
          <p:cNvCxnSpPr>
            <a:cxnSpLocks/>
          </p:cNvCxnSpPr>
          <p:nvPr/>
        </p:nvCxnSpPr>
        <p:spPr>
          <a:xfrm>
            <a:off x="6589643" y="1192696"/>
            <a:ext cx="2812775" cy="6133"/>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Straight Connector 15">
            <a:extLst>
              <a:ext uri="{FF2B5EF4-FFF2-40B4-BE49-F238E27FC236}">
                <a16:creationId xmlns:a16="http://schemas.microsoft.com/office/drawing/2014/main" id="{4F0BEC0C-13F1-2F49-85E4-BDDCC24AB17E}"/>
              </a:ext>
            </a:extLst>
          </p:cNvPr>
          <p:cNvCxnSpPr>
            <a:cxnSpLocks/>
          </p:cNvCxnSpPr>
          <p:nvPr/>
        </p:nvCxnSpPr>
        <p:spPr>
          <a:xfrm>
            <a:off x="9402418" y="1198829"/>
            <a:ext cx="0" cy="225669"/>
          </a:xfrm>
          <a:prstGeom prst="line">
            <a:avLst/>
          </a:prstGeom>
        </p:spPr>
        <p:style>
          <a:lnRef idx="3">
            <a:schemeClr val="accent1"/>
          </a:lnRef>
          <a:fillRef idx="0">
            <a:schemeClr val="accent1"/>
          </a:fillRef>
          <a:effectRef idx="2">
            <a:schemeClr val="accent1"/>
          </a:effectRef>
          <a:fontRef idx="minor">
            <a:schemeClr val="tx1"/>
          </a:fontRef>
        </p:style>
      </p:cxnSp>
      <p:sp>
        <p:nvSpPr>
          <p:cNvPr id="3" name="Rectangle 2">
            <a:extLst>
              <a:ext uri="{FF2B5EF4-FFF2-40B4-BE49-F238E27FC236}">
                <a16:creationId xmlns:a16="http://schemas.microsoft.com/office/drawing/2014/main" id="{01439FED-B3F6-1147-B943-63ECA3F0BEC9}"/>
              </a:ext>
            </a:extLst>
          </p:cNvPr>
          <p:cNvSpPr/>
          <p:nvPr/>
        </p:nvSpPr>
        <p:spPr>
          <a:xfrm>
            <a:off x="5824330" y="1448182"/>
            <a:ext cx="3578088" cy="2613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09E35A4-F73F-4C42-93BF-0E34259A3C1E}"/>
              </a:ext>
            </a:extLst>
          </p:cNvPr>
          <p:cNvSpPr txBox="1"/>
          <p:nvPr/>
        </p:nvSpPr>
        <p:spPr>
          <a:xfrm>
            <a:off x="5821282" y="1517770"/>
            <a:ext cx="1093305"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15" name="TextBox 14">
            <a:extLst>
              <a:ext uri="{FF2B5EF4-FFF2-40B4-BE49-F238E27FC236}">
                <a16:creationId xmlns:a16="http://schemas.microsoft.com/office/drawing/2014/main" id="{87140F37-5503-5148-8146-19D71072EBE1}"/>
              </a:ext>
            </a:extLst>
          </p:cNvPr>
          <p:cNvSpPr txBox="1"/>
          <p:nvPr/>
        </p:nvSpPr>
        <p:spPr>
          <a:xfrm>
            <a:off x="5821282" y="1732315"/>
            <a:ext cx="1561765" cy="1039002"/>
          </a:xfrm>
          <a:prstGeom prst="rect">
            <a:avLst/>
          </a:prstGeom>
          <a:solidFill>
            <a:schemeClr val="tx1"/>
          </a:solidFill>
          <a:effectLst>
            <a:outerShdw blurRad="50800" dist="38100" dir="5400000" algn="t" rotWithShape="0">
              <a:prstClr val="black">
                <a:alpha val="40000"/>
              </a:prstClr>
            </a:outerShdw>
          </a:effectLst>
        </p:spPr>
        <p:txBody>
          <a:bodyPr wrap="square" rtlCol="0">
            <a:spAutoFit/>
          </a:bodyPr>
          <a:lstStyle/>
          <a:p>
            <a:pPr marL="171450" indent="-171450">
              <a:lnSpc>
                <a:spcPct val="200000"/>
              </a:lnSpc>
              <a:buFont typeface="Arial" panose="020B0604020202020204" pitchFamily="34" charset="0"/>
              <a:buChar char="•"/>
            </a:pPr>
            <a:r>
              <a:rPr lang="en-US" sz="800" b="1" dirty="0">
                <a:solidFill>
                  <a:schemeClr val="bg1"/>
                </a:solidFill>
                <a:latin typeface="Arial" panose="020B0604020202020204" pitchFamily="34" charset="0"/>
                <a:cs typeface="Arial" panose="020B0604020202020204" pitchFamily="34" charset="0"/>
              </a:rPr>
              <a:t>BUSINESS IN A BOX</a:t>
            </a:r>
          </a:p>
          <a:p>
            <a:pPr marL="171450" indent="-171450">
              <a:lnSpc>
                <a:spcPct val="200000"/>
              </a:lnSpc>
              <a:buFont typeface="Arial" panose="020B0604020202020204" pitchFamily="34" charset="0"/>
              <a:buChar char="•"/>
            </a:pPr>
            <a:r>
              <a:rPr lang="en-US" sz="800" b="1" dirty="0">
                <a:solidFill>
                  <a:schemeClr val="bg1"/>
                </a:solidFill>
                <a:latin typeface="Arial" panose="020B0604020202020204" pitchFamily="34" charset="0"/>
                <a:cs typeface="Arial" panose="020B0604020202020204" pitchFamily="34" charset="0"/>
              </a:rPr>
              <a:t>FEDERAL &amp; POSTAL</a:t>
            </a:r>
          </a:p>
          <a:p>
            <a:pPr marL="171450" indent="-171450">
              <a:lnSpc>
                <a:spcPct val="200000"/>
              </a:lnSpc>
              <a:buFont typeface="Arial" panose="020B0604020202020204" pitchFamily="34" charset="0"/>
              <a:buChar char="•"/>
            </a:pPr>
            <a:r>
              <a:rPr lang="en-US" sz="800" b="1" dirty="0">
                <a:solidFill>
                  <a:schemeClr val="bg1"/>
                </a:solidFill>
                <a:latin typeface="Arial" panose="020B0604020202020204" pitchFamily="34" charset="0"/>
                <a:cs typeface="Arial" panose="020B0604020202020204" pitchFamily="34" charset="0"/>
              </a:rPr>
              <a:t>FINAL EXPENSE</a:t>
            </a:r>
          </a:p>
          <a:p>
            <a:pPr marL="171450" indent="-171450">
              <a:lnSpc>
                <a:spcPct val="200000"/>
              </a:lnSpc>
              <a:buFont typeface="Arial" panose="020B0604020202020204" pitchFamily="34" charset="0"/>
              <a:buChar char="•"/>
            </a:pPr>
            <a:r>
              <a:rPr lang="en-US" sz="800" b="1" dirty="0">
                <a:solidFill>
                  <a:schemeClr val="bg1"/>
                </a:solidFill>
                <a:latin typeface="Arial" panose="020B0604020202020204" pitchFamily="34" charset="0"/>
                <a:cs typeface="Arial" panose="020B0604020202020204" pitchFamily="34" charset="0"/>
              </a:rPr>
              <a:t>MEDICARE</a:t>
            </a:r>
          </a:p>
        </p:txBody>
      </p:sp>
      <p:sp>
        <p:nvSpPr>
          <p:cNvPr id="7" name="TextBox 6">
            <a:extLst>
              <a:ext uri="{FF2B5EF4-FFF2-40B4-BE49-F238E27FC236}">
                <a16:creationId xmlns:a16="http://schemas.microsoft.com/office/drawing/2014/main" id="{9F67720B-1888-904A-A71B-BDF57BCBB3AC}"/>
              </a:ext>
            </a:extLst>
          </p:cNvPr>
          <p:cNvSpPr txBox="1"/>
          <p:nvPr/>
        </p:nvSpPr>
        <p:spPr>
          <a:xfrm>
            <a:off x="447260" y="1586681"/>
            <a:ext cx="3747051" cy="369332"/>
          </a:xfrm>
          <a:prstGeom prst="rect">
            <a:avLst/>
          </a:prstGeom>
          <a:noFill/>
        </p:spPr>
        <p:txBody>
          <a:bodyPr wrap="square" rtlCol="0" anchor="ctr">
            <a:spAutoFit/>
          </a:bodyPr>
          <a:lstStyle/>
          <a:p>
            <a:r>
              <a:rPr lang="en-US" b="1" dirty="0">
                <a:solidFill>
                  <a:schemeClr val="accent1">
                    <a:lumMod val="60000"/>
                    <a:lumOff val="40000"/>
                  </a:schemeClr>
                </a:solidFill>
              </a:rPr>
              <a:t>SUGGESTED SOLUTION:</a:t>
            </a:r>
          </a:p>
        </p:txBody>
      </p:sp>
    </p:spTree>
    <p:extLst>
      <p:ext uri="{BB962C8B-B14F-4D97-AF65-F5344CB8AC3E}">
        <p14:creationId xmlns:p14="http://schemas.microsoft.com/office/powerpoint/2010/main" val="4092963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321904"/>
          </a:xfrm>
        </p:spPr>
        <p:txBody>
          <a:bodyPr vert="horz" lIns="91440" tIns="45720" rIns="91440" bIns="45720" rtlCol="0" anchor="t">
            <a:normAutofit/>
          </a:bodyPr>
          <a:lstStyle/>
          <a:p>
            <a:r>
              <a:rPr lang="en-US" sz="3200" dirty="0"/>
              <a:t>Homepage: </a:t>
            </a:r>
            <a:r>
              <a:rPr lang="en-US" sz="2800" dirty="0"/>
              <a:t>Alternative Tabs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2185988"/>
            <a:ext cx="3610953" cy="4423534"/>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2"/>
            </a:pPr>
            <a:r>
              <a:rPr lang="en-US" sz="1600" dirty="0">
                <a:solidFill>
                  <a:schemeClr val="accent1">
                    <a:lumMod val="60000"/>
                    <a:lumOff val="40000"/>
                  </a:schemeClr>
                </a:solidFill>
              </a:rPr>
              <a:t>Further improve your main navigation by putting sought-after information at the top, rather than making users scroll the homepage to find out WHO and WHAT you are (About Us), and good resource/info (Webinars).</a:t>
            </a:r>
          </a:p>
          <a:p>
            <a:pPr marL="800100" lvl="1" indent="-342900">
              <a:spcBef>
                <a:spcPct val="20000"/>
              </a:spcBef>
              <a:spcAft>
                <a:spcPts val="600"/>
              </a:spcAft>
              <a:buClr>
                <a:schemeClr val="accent1"/>
              </a:buClr>
              <a:buFont typeface="Arial" panose="020B0604020202020204" pitchFamily="34" charset="0"/>
              <a:buChar char="•"/>
            </a:pPr>
            <a:r>
              <a:rPr lang="en-US" sz="1600" b="1" dirty="0">
                <a:solidFill>
                  <a:schemeClr val="accent1">
                    <a:lumMod val="60000"/>
                    <a:lumOff val="40000"/>
                  </a:schemeClr>
                </a:solidFill>
              </a:rPr>
              <a:t>Pick Your Lane</a:t>
            </a:r>
          </a:p>
          <a:p>
            <a:pPr marL="800100" lvl="1" indent="-342900">
              <a:spcBef>
                <a:spcPct val="20000"/>
              </a:spcBef>
              <a:spcAft>
                <a:spcPts val="600"/>
              </a:spcAft>
              <a:buClr>
                <a:schemeClr val="accent1"/>
              </a:buClr>
              <a:buFont typeface="Arial" panose="020B0604020202020204" pitchFamily="34" charset="0"/>
              <a:buChar char="•"/>
            </a:pPr>
            <a:r>
              <a:rPr lang="en-US" sz="1600" b="1" dirty="0">
                <a:solidFill>
                  <a:schemeClr val="accent1">
                    <a:lumMod val="60000"/>
                    <a:lumOff val="40000"/>
                  </a:schemeClr>
                </a:solidFill>
              </a:rPr>
              <a:t>About Us</a:t>
            </a:r>
          </a:p>
          <a:p>
            <a:pPr marL="800100" lvl="1" indent="-342900">
              <a:spcBef>
                <a:spcPct val="20000"/>
              </a:spcBef>
              <a:spcAft>
                <a:spcPts val="600"/>
              </a:spcAft>
              <a:buClr>
                <a:schemeClr val="accent1"/>
              </a:buClr>
              <a:buFont typeface="Arial" panose="020B0604020202020204" pitchFamily="34" charset="0"/>
              <a:buChar char="•"/>
            </a:pPr>
            <a:r>
              <a:rPr lang="en-US" sz="1600" b="1" dirty="0">
                <a:solidFill>
                  <a:schemeClr val="accent1">
                    <a:lumMod val="60000"/>
                    <a:lumOff val="40000"/>
                  </a:schemeClr>
                </a:solidFill>
              </a:rPr>
              <a:t>Webinars</a:t>
            </a:r>
          </a:p>
          <a:p>
            <a:pPr marL="800100" lvl="1" indent="-342900">
              <a:spcBef>
                <a:spcPct val="20000"/>
              </a:spcBef>
              <a:spcAft>
                <a:spcPts val="600"/>
              </a:spcAft>
              <a:buClr>
                <a:schemeClr val="accent1"/>
              </a:buClr>
              <a:buFont typeface="Arial" panose="020B0604020202020204" pitchFamily="34" charset="0"/>
              <a:buChar char="•"/>
            </a:pPr>
            <a:r>
              <a:rPr lang="en-US" sz="1600" b="1" dirty="0">
                <a:solidFill>
                  <a:schemeClr val="accent1">
                    <a:lumMod val="60000"/>
                    <a:lumOff val="40000"/>
                  </a:schemeClr>
                </a:solidFill>
              </a:rPr>
              <a:t>The Agents Edge</a:t>
            </a:r>
          </a:p>
          <a:p>
            <a:pPr marL="800100" lvl="1" indent="-342900">
              <a:spcBef>
                <a:spcPct val="20000"/>
              </a:spcBef>
              <a:spcAft>
                <a:spcPts val="600"/>
              </a:spcAft>
              <a:buClr>
                <a:schemeClr val="accent1"/>
              </a:buClr>
              <a:buFont typeface="Arial" panose="020B0604020202020204" pitchFamily="34" charset="0"/>
              <a:buChar char="•"/>
            </a:pPr>
            <a:r>
              <a:rPr lang="en-US" sz="1600" b="1" dirty="0">
                <a:solidFill>
                  <a:schemeClr val="accent1">
                    <a:lumMod val="60000"/>
                    <a:lumOff val="40000"/>
                  </a:schemeClr>
                </a:solidFill>
              </a:rPr>
              <a:t>Log In</a:t>
            </a:r>
            <a:endParaRPr lang="en-US" sz="1600" dirty="0">
              <a:solidFill>
                <a:schemeClr val="accent1">
                  <a:lumMod val="60000"/>
                  <a:lumOff val="40000"/>
                </a:schemeClr>
              </a:solidFill>
            </a:endParaRP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12" name="Oval 11">
            <a:extLst>
              <a:ext uri="{FF2B5EF4-FFF2-40B4-BE49-F238E27FC236}">
                <a16:creationId xmlns:a16="http://schemas.microsoft.com/office/drawing/2014/main" id="{69F4959B-13FA-A241-B7CD-27398B45339A}"/>
              </a:ext>
            </a:extLst>
          </p:cNvPr>
          <p:cNvSpPr/>
          <p:nvPr/>
        </p:nvSpPr>
        <p:spPr>
          <a:xfrm>
            <a:off x="7080380" y="971062"/>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3" name="Rectangle 2">
            <a:extLst>
              <a:ext uri="{FF2B5EF4-FFF2-40B4-BE49-F238E27FC236}">
                <a16:creationId xmlns:a16="http://schemas.microsoft.com/office/drawing/2014/main" id="{01439FED-B3F6-1147-B943-63ECA3F0BEC9}"/>
              </a:ext>
            </a:extLst>
          </p:cNvPr>
          <p:cNvSpPr/>
          <p:nvPr/>
        </p:nvSpPr>
        <p:spPr>
          <a:xfrm>
            <a:off x="5824330" y="1448182"/>
            <a:ext cx="3578088" cy="2613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67720B-1888-904A-A71B-BDF57BCBB3AC}"/>
              </a:ext>
            </a:extLst>
          </p:cNvPr>
          <p:cNvSpPr txBox="1"/>
          <p:nvPr/>
        </p:nvSpPr>
        <p:spPr>
          <a:xfrm>
            <a:off x="447260" y="1586681"/>
            <a:ext cx="3747051" cy="369332"/>
          </a:xfrm>
          <a:prstGeom prst="rect">
            <a:avLst/>
          </a:prstGeom>
          <a:noFill/>
        </p:spPr>
        <p:txBody>
          <a:bodyPr wrap="square" rtlCol="0" anchor="ctr">
            <a:spAutoFit/>
          </a:bodyPr>
          <a:lstStyle/>
          <a:p>
            <a:r>
              <a:rPr lang="en-US" b="1" dirty="0">
                <a:solidFill>
                  <a:schemeClr val="accent1">
                    <a:lumMod val="60000"/>
                    <a:lumOff val="40000"/>
                  </a:schemeClr>
                </a:solidFill>
              </a:rPr>
              <a:t>SUGGESTED IMPROVEMENT:</a:t>
            </a:r>
          </a:p>
        </p:txBody>
      </p:sp>
      <p:sp>
        <p:nvSpPr>
          <p:cNvPr id="17" name="Rectangle 16">
            <a:extLst>
              <a:ext uri="{FF2B5EF4-FFF2-40B4-BE49-F238E27FC236}">
                <a16:creationId xmlns:a16="http://schemas.microsoft.com/office/drawing/2014/main" id="{54192A36-200E-194B-B844-435321B4A3F7}"/>
              </a:ext>
            </a:extLst>
          </p:cNvPr>
          <p:cNvSpPr/>
          <p:nvPr/>
        </p:nvSpPr>
        <p:spPr>
          <a:xfrm>
            <a:off x="5824329" y="1448181"/>
            <a:ext cx="5327375" cy="50783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0F5D951-A5C5-9446-B827-DE3241349846}"/>
              </a:ext>
            </a:extLst>
          </p:cNvPr>
          <p:cNvSpPr txBox="1"/>
          <p:nvPr/>
        </p:nvSpPr>
        <p:spPr>
          <a:xfrm>
            <a:off x="5821283" y="1482077"/>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19" name="TextBox 18">
            <a:extLst>
              <a:ext uri="{FF2B5EF4-FFF2-40B4-BE49-F238E27FC236}">
                <a16:creationId xmlns:a16="http://schemas.microsoft.com/office/drawing/2014/main" id="{0DF7E4DB-5982-7642-AC5F-531689DB6EC4}"/>
              </a:ext>
            </a:extLst>
          </p:cNvPr>
          <p:cNvSpPr txBox="1"/>
          <p:nvPr/>
        </p:nvSpPr>
        <p:spPr>
          <a:xfrm>
            <a:off x="6999678" y="1482077"/>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0" name="TextBox 19">
            <a:extLst>
              <a:ext uri="{FF2B5EF4-FFF2-40B4-BE49-F238E27FC236}">
                <a16:creationId xmlns:a16="http://schemas.microsoft.com/office/drawing/2014/main" id="{074630D5-882D-2944-9582-0F301BC0F23B}"/>
              </a:ext>
            </a:extLst>
          </p:cNvPr>
          <p:cNvSpPr txBox="1"/>
          <p:nvPr/>
        </p:nvSpPr>
        <p:spPr>
          <a:xfrm>
            <a:off x="7877275" y="1482076"/>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21" name="TextBox 20">
            <a:extLst>
              <a:ext uri="{FF2B5EF4-FFF2-40B4-BE49-F238E27FC236}">
                <a16:creationId xmlns:a16="http://schemas.microsoft.com/office/drawing/2014/main" id="{D5160A9B-B24B-CE40-9278-4CC1D29E83E6}"/>
              </a:ext>
            </a:extLst>
          </p:cNvPr>
          <p:cNvSpPr txBox="1"/>
          <p:nvPr/>
        </p:nvSpPr>
        <p:spPr>
          <a:xfrm>
            <a:off x="8754872" y="1482077"/>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22" name="TextBox 21">
            <a:extLst>
              <a:ext uri="{FF2B5EF4-FFF2-40B4-BE49-F238E27FC236}">
                <a16:creationId xmlns:a16="http://schemas.microsoft.com/office/drawing/2014/main" id="{4E1D3979-6B21-334A-AD7B-3D960F282ABF}"/>
              </a:ext>
            </a:extLst>
          </p:cNvPr>
          <p:cNvSpPr txBox="1"/>
          <p:nvPr/>
        </p:nvSpPr>
        <p:spPr>
          <a:xfrm>
            <a:off x="10075131" y="1476597"/>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cxnSp>
        <p:nvCxnSpPr>
          <p:cNvPr id="23" name="Straight Connector 22">
            <a:extLst>
              <a:ext uri="{FF2B5EF4-FFF2-40B4-BE49-F238E27FC236}">
                <a16:creationId xmlns:a16="http://schemas.microsoft.com/office/drawing/2014/main" id="{A91A3DC9-50F1-204C-891F-F7201F2FE233}"/>
              </a:ext>
            </a:extLst>
          </p:cNvPr>
          <p:cNvCxnSpPr>
            <a:cxnSpLocks/>
          </p:cNvCxnSpPr>
          <p:nvPr/>
        </p:nvCxnSpPr>
        <p:spPr>
          <a:xfrm>
            <a:off x="7468003" y="1189446"/>
            <a:ext cx="2812775" cy="6133"/>
          </a:xfrm>
          <a:prstGeom prst="line">
            <a:avLst/>
          </a:prstGeom>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4E38750A-0CF5-C84C-978D-EE23C631AEB5}"/>
              </a:ext>
            </a:extLst>
          </p:cNvPr>
          <p:cNvCxnSpPr>
            <a:cxnSpLocks/>
          </p:cNvCxnSpPr>
          <p:nvPr/>
        </p:nvCxnSpPr>
        <p:spPr>
          <a:xfrm>
            <a:off x="10280778" y="1195579"/>
            <a:ext cx="0" cy="225669"/>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71407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r>
              <a:rPr lang="en-US" sz="2800" dirty="0"/>
              <a:t>Header-Cell Icon</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760482"/>
            <a:ext cx="3610953" cy="3638023"/>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3"/>
            </a:pPr>
            <a:r>
              <a:rPr lang="en-US" dirty="0"/>
              <a:t>This big black blob (cell phone icon?) looks like a mistake and is visually distracting. Plus, it only shows on desktop (not mobile), so it’s not useful as a clickable icon/link for calling the listed number.</a:t>
            </a: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12" name="Oval 11">
            <a:extLst>
              <a:ext uri="{FF2B5EF4-FFF2-40B4-BE49-F238E27FC236}">
                <a16:creationId xmlns:a16="http://schemas.microsoft.com/office/drawing/2014/main" id="{69F4959B-13FA-A241-B7CD-27398B45339A}"/>
              </a:ext>
            </a:extLst>
          </p:cNvPr>
          <p:cNvSpPr/>
          <p:nvPr/>
        </p:nvSpPr>
        <p:spPr>
          <a:xfrm>
            <a:off x="11117747" y="864362"/>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a:t>
            </a:r>
          </a:p>
        </p:txBody>
      </p:sp>
      <p:sp>
        <p:nvSpPr>
          <p:cNvPr id="14" name="Rectangle 13">
            <a:extLst>
              <a:ext uri="{FF2B5EF4-FFF2-40B4-BE49-F238E27FC236}">
                <a16:creationId xmlns:a16="http://schemas.microsoft.com/office/drawing/2014/main" id="{E17E92EF-CD87-274B-AD66-F1AC57A07E30}"/>
              </a:ext>
            </a:extLst>
          </p:cNvPr>
          <p:cNvSpPr/>
          <p:nvPr/>
        </p:nvSpPr>
        <p:spPr>
          <a:xfrm>
            <a:off x="5824329" y="1448181"/>
            <a:ext cx="5327375" cy="50783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1414965-272F-D24E-B7F5-6E6BFB710B1A}"/>
              </a:ext>
            </a:extLst>
          </p:cNvPr>
          <p:cNvSpPr txBox="1"/>
          <p:nvPr/>
        </p:nvSpPr>
        <p:spPr>
          <a:xfrm>
            <a:off x="5821283" y="1482077"/>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22" name="TextBox 21">
            <a:extLst>
              <a:ext uri="{FF2B5EF4-FFF2-40B4-BE49-F238E27FC236}">
                <a16:creationId xmlns:a16="http://schemas.microsoft.com/office/drawing/2014/main" id="{69558FBA-0F9D-BA4B-AF32-5E787C70FA5F}"/>
              </a:ext>
            </a:extLst>
          </p:cNvPr>
          <p:cNvSpPr txBox="1"/>
          <p:nvPr/>
        </p:nvSpPr>
        <p:spPr>
          <a:xfrm>
            <a:off x="6999678" y="1482077"/>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3" name="TextBox 22">
            <a:extLst>
              <a:ext uri="{FF2B5EF4-FFF2-40B4-BE49-F238E27FC236}">
                <a16:creationId xmlns:a16="http://schemas.microsoft.com/office/drawing/2014/main" id="{D4630F07-14AF-394E-B833-5AE7F272A851}"/>
              </a:ext>
            </a:extLst>
          </p:cNvPr>
          <p:cNvSpPr txBox="1"/>
          <p:nvPr/>
        </p:nvSpPr>
        <p:spPr>
          <a:xfrm>
            <a:off x="7877275" y="1482076"/>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24" name="TextBox 23">
            <a:extLst>
              <a:ext uri="{FF2B5EF4-FFF2-40B4-BE49-F238E27FC236}">
                <a16:creationId xmlns:a16="http://schemas.microsoft.com/office/drawing/2014/main" id="{839CA1EA-16E0-3640-9F86-FBB109DE1AC0}"/>
              </a:ext>
            </a:extLst>
          </p:cNvPr>
          <p:cNvSpPr txBox="1"/>
          <p:nvPr/>
        </p:nvSpPr>
        <p:spPr>
          <a:xfrm>
            <a:off x="8754872" y="1482077"/>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25" name="TextBox 24">
            <a:extLst>
              <a:ext uri="{FF2B5EF4-FFF2-40B4-BE49-F238E27FC236}">
                <a16:creationId xmlns:a16="http://schemas.microsoft.com/office/drawing/2014/main" id="{A9FC8325-DFB0-094C-9D4F-328D65579042}"/>
              </a:ext>
            </a:extLst>
          </p:cNvPr>
          <p:cNvSpPr txBox="1"/>
          <p:nvPr/>
        </p:nvSpPr>
        <p:spPr>
          <a:xfrm>
            <a:off x="10075131" y="1476597"/>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Tree>
    <p:extLst>
      <p:ext uri="{BB962C8B-B14F-4D97-AF65-F5344CB8AC3E}">
        <p14:creationId xmlns:p14="http://schemas.microsoft.com/office/powerpoint/2010/main" val="2417641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r>
              <a:rPr lang="en-US" sz="2800" dirty="0"/>
              <a:t>Header-Cell Icon</a:t>
            </a: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12" name="Oval 11">
            <a:extLst>
              <a:ext uri="{FF2B5EF4-FFF2-40B4-BE49-F238E27FC236}">
                <a16:creationId xmlns:a16="http://schemas.microsoft.com/office/drawing/2014/main" id="{69F4959B-13FA-A241-B7CD-27398B45339A}"/>
              </a:ext>
            </a:extLst>
          </p:cNvPr>
          <p:cNvSpPr/>
          <p:nvPr/>
        </p:nvSpPr>
        <p:spPr>
          <a:xfrm>
            <a:off x="10242676" y="927705"/>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a:t>
            </a:r>
          </a:p>
        </p:txBody>
      </p:sp>
      <p:sp>
        <p:nvSpPr>
          <p:cNvPr id="14" name="Rectangle 13">
            <a:extLst>
              <a:ext uri="{FF2B5EF4-FFF2-40B4-BE49-F238E27FC236}">
                <a16:creationId xmlns:a16="http://schemas.microsoft.com/office/drawing/2014/main" id="{E17E92EF-CD87-274B-AD66-F1AC57A07E30}"/>
              </a:ext>
            </a:extLst>
          </p:cNvPr>
          <p:cNvSpPr/>
          <p:nvPr/>
        </p:nvSpPr>
        <p:spPr>
          <a:xfrm>
            <a:off x="5824329" y="1438349"/>
            <a:ext cx="5711557" cy="507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1414965-272F-D24E-B7F5-6E6BFB710B1A}"/>
              </a:ext>
            </a:extLst>
          </p:cNvPr>
          <p:cNvSpPr txBox="1"/>
          <p:nvPr/>
        </p:nvSpPr>
        <p:spPr>
          <a:xfrm>
            <a:off x="5821283" y="1477383"/>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22" name="TextBox 21">
            <a:extLst>
              <a:ext uri="{FF2B5EF4-FFF2-40B4-BE49-F238E27FC236}">
                <a16:creationId xmlns:a16="http://schemas.microsoft.com/office/drawing/2014/main" id="{69558FBA-0F9D-BA4B-AF32-5E787C70FA5F}"/>
              </a:ext>
            </a:extLst>
          </p:cNvPr>
          <p:cNvSpPr txBox="1"/>
          <p:nvPr/>
        </p:nvSpPr>
        <p:spPr>
          <a:xfrm>
            <a:off x="700737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3" name="TextBox 22">
            <a:extLst>
              <a:ext uri="{FF2B5EF4-FFF2-40B4-BE49-F238E27FC236}">
                <a16:creationId xmlns:a16="http://schemas.microsoft.com/office/drawing/2014/main" id="{D4630F07-14AF-394E-B833-5AE7F272A851}"/>
              </a:ext>
            </a:extLst>
          </p:cNvPr>
          <p:cNvSpPr txBox="1"/>
          <p:nvPr/>
        </p:nvSpPr>
        <p:spPr>
          <a:xfrm>
            <a:off x="789266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24" name="TextBox 23">
            <a:extLst>
              <a:ext uri="{FF2B5EF4-FFF2-40B4-BE49-F238E27FC236}">
                <a16:creationId xmlns:a16="http://schemas.microsoft.com/office/drawing/2014/main" id="{839CA1EA-16E0-3640-9F86-FBB109DE1AC0}"/>
              </a:ext>
            </a:extLst>
          </p:cNvPr>
          <p:cNvSpPr txBox="1"/>
          <p:nvPr/>
        </p:nvSpPr>
        <p:spPr>
          <a:xfrm>
            <a:off x="8777951" y="1477383"/>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18" name="TextBox 17">
            <a:extLst>
              <a:ext uri="{FF2B5EF4-FFF2-40B4-BE49-F238E27FC236}">
                <a16:creationId xmlns:a16="http://schemas.microsoft.com/office/drawing/2014/main" id="{F3004BE6-1583-C541-A97D-85CDF650FEB5}"/>
              </a:ext>
            </a:extLst>
          </p:cNvPr>
          <p:cNvSpPr txBox="1"/>
          <p:nvPr/>
        </p:nvSpPr>
        <p:spPr>
          <a:xfrm>
            <a:off x="444213" y="2185988"/>
            <a:ext cx="3610953" cy="4423534"/>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3"/>
            </a:pPr>
            <a:r>
              <a:rPr lang="en-US" sz="1600" dirty="0">
                <a:solidFill>
                  <a:schemeClr val="accent1">
                    <a:lumMod val="60000"/>
                    <a:lumOff val="40000"/>
                  </a:schemeClr>
                </a:solidFill>
              </a:rPr>
              <a:t>Remove unnecessary icon to clean up the UI. </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solidFill>
                  <a:schemeClr val="accent1">
                    <a:lumMod val="60000"/>
                    <a:lumOff val="40000"/>
                  </a:schemeClr>
                </a:solidFill>
              </a:rPr>
              <a:t>Make the phone # itself a clickable link for mobile users, and move to the footer. </a:t>
            </a:r>
            <a:r>
              <a:rPr lang="en-US" sz="1200" dirty="0">
                <a:solidFill>
                  <a:schemeClr val="accent1">
                    <a:lumMod val="60000"/>
                    <a:lumOff val="40000"/>
                  </a:schemeClr>
                </a:solidFill>
              </a:rPr>
              <a:t>(Example footer to come later.)</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solidFill>
                  <a:schemeClr val="accent1">
                    <a:lumMod val="60000"/>
                    <a:lumOff val="40000"/>
                  </a:schemeClr>
                </a:solidFill>
              </a:rPr>
              <a:t>Add a “Contact Us” tab so users have a quick and easy way to find your contact info. You can also incorporate social media links on this page.</a:t>
            </a:r>
          </a:p>
        </p:txBody>
      </p:sp>
      <p:sp>
        <p:nvSpPr>
          <p:cNvPr id="19" name="TextBox 18">
            <a:extLst>
              <a:ext uri="{FF2B5EF4-FFF2-40B4-BE49-F238E27FC236}">
                <a16:creationId xmlns:a16="http://schemas.microsoft.com/office/drawing/2014/main" id="{29B8DB31-DEE9-B146-BE13-24F5D2C89552}"/>
              </a:ext>
            </a:extLst>
          </p:cNvPr>
          <p:cNvSpPr txBox="1"/>
          <p:nvPr/>
        </p:nvSpPr>
        <p:spPr>
          <a:xfrm>
            <a:off x="447260" y="1586681"/>
            <a:ext cx="3747051" cy="369332"/>
          </a:xfrm>
          <a:prstGeom prst="rect">
            <a:avLst/>
          </a:prstGeom>
          <a:noFill/>
        </p:spPr>
        <p:txBody>
          <a:bodyPr wrap="square" rtlCol="0" anchor="ctr">
            <a:spAutoFit/>
          </a:bodyPr>
          <a:lstStyle/>
          <a:p>
            <a:r>
              <a:rPr lang="en-US" b="1" dirty="0">
                <a:solidFill>
                  <a:schemeClr val="accent1">
                    <a:lumMod val="60000"/>
                    <a:lumOff val="40000"/>
                  </a:schemeClr>
                </a:solidFill>
              </a:rPr>
              <a:t>RECOMMENDATION:</a:t>
            </a:r>
          </a:p>
        </p:txBody>
      </p:sp>
      <p:sp>
        <p:nvSpPr>
          <p:cNvPr id="3" name="Rectangle 2">
            <a:extLst>
              <a:ext uri="{FF2B5EF4-FFF2-40B4-BE49-F238E27FC236}">
                <a16:creationId xmlns:a16="http://schemas.microsoft.com/office/drawing/2014/main" id="{420FACC8-4362-EF41-B661-BB8CB6A8E793}"/>
              </a:ext>
            </a:extLst>
          </p:cNvPr>
          <p:cNvSpPr/>
          <p:nvPr/>
        </p:nvSpPr>
        <p:spPr>
          <a:xfrm>
            <a:off x="11464413" y="1375006"/>
            <a:ext cx="580741" cy="2787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4A1CAE1-C25E-A34B-9D7E-06A80D830004}"/>
              </a:ext>
            </a:extLst>
          </p:cNvPr>
          <p:cNvSpPr txBox="1"/>
          <p:nvPr/>
        </p:nvSpPr>
        <p:spPr>
          <a:xfrm>
            <a:off x="10105902" y="1477383"/>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CONTACT US</a:t>
            </a:r>
          </a:p>
        </p:txBody>
      </p:sp>
      <p:sp>
        <p:nvSpPr>
          <p:cNvPr id="25" name="TextBox 24">
            <a:extLst>
              <a:ext uri="{FF2B5EF4-FFF2-40B4-BE49-F238E27FC236}">
                <a16:creationId xmlns:a16="http://schemas.microsoft.com/office/drawing/2014/main" id="{A9FC8325-DFB0-094C-9D4F-328D65579042}"/>
              </a:ext>
            </a:extLst>
          </p:cNvPr>
          <p:cNvSpPr txBox="1"/>
          <p:nvPr/>
        </p:nvSpPr>
        <p:spPr>
          <a:xfrm>
            <a:off x="11161657" y="1474644"/>
            <a:ext cx="775008" cy="220923"/>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Tree>
    <p:extLst>
      <p:ext uri="{BB962C8B-B14F-4D97-AF65-F5344CB8AC3E}">
        <p14:creationId xmlns:p14="http://schemas.microsoft.com/office/powerpoint/2010/main" val="4033396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Social Media Icons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4"/>
            <a:ext cx="3610953" cy="3498574"/>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4"/>
            </a:pPr>
            <a:r>
              <a:rPr lang="en-US" dirty="0"/>
              <a:t>Look at your page analytics and see how often people are clicking on your social media icons. If the number is relatively low, I’d recommend moving your social media icons to the page footer, rather than having them take up space in the header.</a:t>
            </a: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14" name="Rectangle 13">
            <a:extLst>
              <a:ext uri="{FF2B5EF4-FFF2-40B4-BE49-F238E27FC236}">
                <a16:creationId xmlns:a16="http://schemas.microsoft.com/office/drawing/2014/main" id="{027B8281-EC90-604B-90A4-A6C6F34A0FB7}"/>
              </a:ext>
            </a:extLst>
          </p:cNvPr>
          <p:cNvSpPr/>
          <p:nvPr/>
        </p:nvSpPr>
        <p:spPr>
          <a:xfrm>
            <a:off x="5824329" y="1448181"/>
            <a:ext cx="5655367" cy="50783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2A4D0B8-4118-8F47-A57B-42CDAC2B2F3B}"/>
              </a:ext>
            </a:extLst>
          </p:cNvPr>
          <p:cNvSpPr txBox="1"/>
          <p:nvPr/>
        </p:nvSpPr>
        <p:spPr>
          <a:xfrm>
            <a:off x="5821283" y="1482077"/>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TEAM WITH US</a:t>
            </a:r>
          </a:p>
        </p:txBody>
      </p:sp>
      <p:sp>
        <p:nvSpPr>
          <p:cNvPr id="16" name="TextBox 15">
            <a:extLst>
              <a:ext uri="{FF2B5EF4-FFF2-40B4-BE49-F238E27FC236}">
                <a16:creationId xmlns:a16="http://schemas.microsoft.com/office/drawing/2014/main" id="{6C813266-86CB-5445-8626-33289F122335}"/>
              </a:ext>
            </a:extLst>
          </p:cNvPr>
          <p:cNvSpPr txBox="1"/>
          <p:nvPr/>
        </p:nvSpPr>
        <p:spPr>
          <a:xfrm>
            <a:off x="6901929" y="1482077"/>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17" name="TextBox 16">
            <a:extLst>
              <a:ext uri="{FF2B5EF4-FFF2-40B4-BE49-F238E27FC236}">
                <a16:creationId xmlns:a16="http://schemas.microsoft.com/office/drawing/2014/main" id="{6EE0E2CE-5DB9-CA4B-8DFC-F3BD8E83A45B}"/>
              </a:ext>
            </a:extLst>
          </p:cNvPr>
          <p:cNvSpPr txBox="1"/>
          <p:nvPr/>
        </p:nvSpPr>
        <p:spPr>
          <a:xfrm>
            <a:off x="7812109" y="1482076"/>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18" name="TextBox 17">
            <a:extLst>
              <a:ext uri="{FF2B5EF4-FFF2-40B4-BE49-F238E27FC236}">
                <a16:creationId xmlns:a16="http://schemas.microsoft.com/office/drawing/2014/main" id="{D1019AEB-B3ED-6744-B681-317CF38F1BB5}"/>
              </a:ext>
            </a:extLst>
          </p:cNvPr>
          <p:cNvSpPr txBox="1"/>
          <p:nvPr/>
        </p:nvSpPr>
        <p:spPr>
          <a:xfrm>
            <a:off x="8722289" y="1482077"/>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19" name="TextBox 18">
            <a:extLst>
              <a:ext uri="{FF2B5EF4-FFF2-40B4-BE49-F238E27FC236}">
                <a16:creationId xmlns:a16="http://schemas.microsoft.com/office/drawing/2014/main" id="{485DCEF8-C978-A140-B22D-DD130659F666}"/>
              </a:ext>
            </a:extLst>
          </p:cNvPr>
          <p:cNvSpPr txBox="1"/>
          <p:nvPr/>
        </p:nvSpPr>
        <p:spPr>
          <a:xfrm>
            <a:off x="10075131" y="1476597"/>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
        <p:nvSpPr>
          <p:cNvPr id="20" name="Rectangle 19">
            <a:extLst>
              <a:ext uri="{FF2B5EF4-FFF2-40B4-BE49-F238E27FC236}">
                <a16:creationId xmlns:a16="http://schemas.microsoft.com/office/drawing/2014/main" id="{BCAE253D-8F31-E540-BB8C-ACEA2521DC19}"/>
              </a:ext>
            </a:extLst>
          </p:cNvPr>
          <p:cNvSpPr/>
          <p:nvPr/>
        </p:nvSpPr>
        <p:spPr>
          <a:xfrm>
            <a:off x="5824329" y="1438349"/>
            <a:ext cx="5711557" cy="507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1DAF6B3-D619-9C4A-8213-70A882A11ECF}"/>
              </a:ext>
            </a:extLst>
          </p:cNvPr>
          <p:cNvSpPr txBox="1"/>
          <p:nvPr/>
        </p:nvSpPr>
        <p:spPr>
          <a:xfrm>
            <a:off x="5821283" y="1477383"/>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22" name="TextBox 21">
            <a:extLst>
              <a:ext uri="{FF2B5EF4-FFF2-40B4-BE49-F238E27FC236}">
                <a16:creationId xmlns:a16="http://schemas.microsoft.com/office/drawing/2014/main" id="{4586426C-63B6-EC4F-91EA-613D234AFBB4}"/>
              </a:ext>
            </a:extLst>
          </p:cNvPr>
          <p:cNvSpPr txBox="1"/>
          <p:nvPr/>
        </p:nvSpPr>
        <p:spPr>
          <a:xfrm>
            <a:off x="700737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3" name="TextBox 22">
            <a:extLst>
              <a:ext uri="{FF2B5EF4-FFF2-40B4-BE49-F238E27FC236}">
                <a16:creationId xmlns:a16="http://schemas.microsoft.com/office/drawing/2014/main" id="{DA493EBA-3CEA-514A-BB7E-04C0A5BB5FAB}"/>
              </a:ext>
            </a:extLst>
          </p:cNvPr>
          <p:cNvSpPr txBox="1"/>
          <p:nvPr/>
        </p:nvSpPr>
        <p:spPr>
          <a:xfrm>
            <a:off x="789266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24" name="TextBox 23">
            <a:extLst>
              <a:ext uri="{FF2B5EF4-FFF2-40B4-BE49-F238E27FC236}">
                <a16:creationId xmlns:a16="http://schemas.microsoft.com/office/drawing/2014/main" id="{B2BC7EE9-8AD6-C441-99EA-7FEB7D03A8FA}"/>
              </a:ext>
            </a:extLst>
          </p:cNvPr>
          <p:cNvSpPr txBox="1"/>
          <p:nvPr/>
        </p:nvSpPr>
        <p:spPr>
          <a:xfrm>
            <a:off x="8777951" y="1477383"/>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25" name="Rectangle 24">
            <a:extLst>
              <a:ext uri="{FF2B5EF4-FFF2-40B4-BE49-F238E27FC236}">
                <a16:creationId xmlns:a16="http://schemas.microsoft.com/office/drawing/2014/main" id="{8F9F679A-BEB4-D140-B410-6CAF1C7572BE}"/>
              </a:ext>
            </a:extLst>
          </p:cNvPr>
          <p:cNvSpPr/>
          <p:nvPr/>
        </p:nvSpPr>
        <p:spPr>
          <a:xfrm>
            <a:off x="11464413" y="1375006"/>
            <a:ext cx="580741" cy="2787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57AAF111-0B71-B34C-9167-22BCE5D0BA6B}"/>
              </a:ext>
            </a:extLst>
          </p:cNvPr>
          <p:cNvSpPr txBox="1"/>
          <p:nvPr/>
        </p:nvSpPr>
        <p:spPr>
          <a:xfrm>
            <a:off x="10105902" y="1477383"/>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CONTACT US</a:t>
            </a:r>
          </a:p>
        </p:txBody>
      </p:sp>
      <p:sp>
        <p:nvSpPr>
          <p:cNvPr id="27" name="TextBox 26">
            <a:extLst>
              <a:ext uri="{FF2B5EF4-FFF2-40B4-BE49-F238E27FC236}">
                <a16:creationId xmlns:a16="http://schemas.microsoft.com/office/drawing/2014/main" id="{D1C1C20C-9B59-2846-9412-7474101810ED}"/>
              </a:ext>
            </a:extLst>
          </p:cNvPr>
          <p:cNvSpPr txBox="1"/>
          <p:nvPr/>
        </p:nvSpPr>
        <p:spPr>
          <a:xfrm>
            <a:off x="11161657" y="1474644"/>
            <a:ext cx="775008" cy="220923"/>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
        <p:nvSpPr>
          <p:cNvPr id="10" name="Oval 9">
            <a:extLst>
              <a:ext uri="{FF2B5EF4-FFF2-40B4-BE49-F238E27FC236}">
                <a16:creationId xmlns:a16="http://schemas.microsoft.com/office/drawing/2014/main" id="{363D2A85-CC14-DF4F-9DA4-1866D5048580}"/>
              </a:ext>
            </a:extLst>
          </p:cNvPr>
          <p:cNvSpPr/>
          <p:nvPr/>
        </p:nvSpPr>
        <p:spPr>
          <a:xfrm>
            <a:off x="11005079" y="1537127"/>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4</a:t>
            </a:r>
          </a:p>
        </p:txBody>
      </p:sp>
    </p:spTree>
    <p:extLst>
      <p:ext uri="{BB962C8B-B14F-4D97-AF65-F5344CB8AC3E}">
        <p14:creationId xmlns:p14="http://schemas.microsoft.com/office/powerpoint/2010/main" val="4189151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CTAs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10953" cy="4393095"/>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5"/>
            </a:pPr>
            <a:r>
              <a:rPr lang="en-US" sz="1600" dirty="0"/>
              <a:t>There are two same-visual-weight Calls To Action (CTAs), which can be confusing for the user and hurt your click-rate. (If users aren’t clear on which button to click, they might not click any at all!)</a:t>
            </a:r>
            <a:br>
              <a:rPr lang="en-US" sz="1600" dirty="0"/>
            </a:br>
            <a:br>
              <a:rPr lang="en-US" sz="1600" dirty="0"/>
            </a:br>
            <a:r>
              <a:rPr lang="en-US" sz="1600" dirty="0"/>
              <a:t>Visitors might also be confused as to what the difference is between “Contact Us” and “Team With Us.”</a:t>
            </a:r>
            <a:br>
              <a:rPr lang="en-US" sz="1600" dirty="0"/>
            </a:br>
            <a:br>
              <a:rPr lang="en-US" sz="1600" dirty="0"/>
            </a:br>
            <a:r>
              <a:rPr lang="en-US" sz="1600" dirty="0">
                <a:solidFill>
                  <a:schemeClr val="accent1">
                    <a:lumMod val="60000"/>
                    <a:lumOff val="40000"/>
                  </a:schemeClr>
                </a:solidFill>
              </a:rPr>
              <a:t>The “Contact Us” CTA is no longer necessary with the new “Contact Us” tab in the navigation; remove it from this CTA banner.</a:t>
            </a:r>
          </a:p>
          <a:p>
            <a:pPr marL="342900" indent="-342900">
              <a:spcBef>
                <a:spcPct val="20000"/>
              </a:spcBef>
              <a:spcAft>
                <a:spcPts val="600"/>
              </a:spcAft>
              <a:buClr>
                <a:schemeClr val="accent1"/>
              </a:buClr>
              <a:buFont typeface="+mj-lt"/>
              <a:buAutoNum type="arabicPeriod" startAt="5"/>
            </a:pPr>
            <a:endParaRPr lang="en-US" sz="1600" dirty="0"/>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14" name="Rectangle 13">
            <a:extLst>
              <a:ext uri="{FF2B5EF4-FFF2-40B4-BE49-F238E27FC236}">
                <a16:creationId xmlns:a16="http://schemas.microsoft.com/office/drawing/2014/main" id="{027B8281-EC90-604B-90A4-A6C6F34A0FB7}"/>
              </a:ext>
            </a:extLst>
          </p:cNvPr>
          <p:cNvSpPr/>
          <p:nvPr/>
        </p:nvSpPr>
        <p:spPr>
          <a:xfrm>
            <a:off x="5824329" y="1448181"/>
            <a:ext cx="5655367" cy="50783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63D2A85-CC14-DF4F-9DA4-1866D5048580}"/>
              </a:ext>
            </a:extLst>
          </p:cNvPr>
          <p:cNvSpPr/>
          <p:nvPr/>
        </p:nvSpPr>
        <p:spPr>
          <a:xfrm>
            <a:off x="5508740" y="2044276"/>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5</a:t>
            </a:r>
          </a:p>
        </p:txBody>
      </p:sp>
      <p:sp>
        <p:nvSpPr>
          <p:cNvPr id="30" name="Rectangle 29">
            <a:extLst>
              <a:ext uri="{FF2B5EF4-FFF2-40B4-BE49-F238E27FC236}">
                <a16:creationId xmlns:a16="http://schemas.microsoft.com/office/drawing/2014/main" id="{3D3CD7F1-6150-B447-A727-A958847A6B2A}"/>
              </a:ext>
            </a:extLst>
          </p:cNvPr>
          <p:cNvSpPr/>
          <p:nvPr/>
        </p:nvSpPr>
        <p:spPr>
          <a:xfrm>
            <a:off x="5824329" y="1438349"/>
            <a:ext cx="6289013" cy="507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E348F2C4-8C90-7249-9821-3A727152BA42}"/>
              </a:ext>
            </a:extLst>
          </p:cNvPr>
          <p:cNvSpPr txBox="1"/>
          <p:nvPr/>
        </p:nvSpPr>
        <p:spPr>
          <a:xfrm>
            <a:off x="5821283" y="1477383"/>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34" name="TextBox 33">
            <a:extLst>
              <a:ext uri="{FF2B5EF4-FFF2-40B4-BE49-F238E27FC236}">
                <a16:creationId xmlns:a16="http://schemas.microsoft.com/office/drawing/2014/main" id="{7BCF208D-25D6-5242-8A1C-C1500F0ED1C6}"/>
              </a:ext>
            </a:extLst>
          </p:cNvPr>
          <p:cNvSpPr txBox="1"/>
          <p:nvPr/>
        </p:nvSpPr>
        <p:spPr>
          <a:xfrm>
            <a:off x="700737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35" name="TextBox 34">
            <a:extLst>
              <a:ext uri="{FF2B5EF4-FFF2-40B4-BE49-F238E27FC236}">
                <a16:creationId xmlns:a16="http://schemas.microsoft.com/office/drawing/2014/main" id="{8D2E4759-482D-A54F-AD25-9CF2B8F13E37}"/>
              </a:ext>
            </a:extLst>
          </p:cNvPr>
          <p:cNvSpPr txBox="1"/>
          <p:nvPr/>
        </p:nvSpPr>
        <p:spPr>
          <a:xfrm>
            <a:off x="789266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36" name="TextBox 35">
            <a:extLst>
              <a:ext uri="{FF2B5EF4-FFF2-40B4-BE49-F238E27FC236}">
                <a16:creationId xmlns:a16="http://schemas.microsoft.com/office/drawing/2014/main" id="{5604DDB5-2450-7348-AACD-DD08C326E067}"/>
              </a:ext>
            </a:extLst>
          </p:cNvPr>
          <p:cNvSpPr txBox="1"/>
          <p:nvPr/>
        </p:nvSpPr>
        <p:spPr>
          <a:xfrm>
            <a:off x="8777951" y="1477383"/>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38" name="TextBox 37">
            <a:extLst>
              <a:ext uri="{FF2B5EF4-FFF2-40B4-BE49-F238E27FC236}">
                <a16:creationId xmlns:a16="http://schemas.microsoft.com/office/drawing/2014/main" id="{04472C30-66FF-C542-9C51-A68B3E46BF76}"/>
              </a:ext>
            </a:extLst>
          </p:cNvPr>
          <p:cNvSpPr txBox="1"/>
          <p:nvPr/>
        </p:nvSpPr>
        <p:spPr>
          <a:xfrm>
            <a:off x="10105902" y="1477383"/>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CONTACT US</a:t>
            </a:r>
          </a:p>
        </p:txBody>
      </p:sp>
      <p:sp>
        <p:nvSpPr>
          <p:cNvPr id="39" name="TextBox 38">
            <a:extLst>
              <a:ext uri="{FF2B5EF4-FFF2-40B4-BE49-F238E27FC236}">
                <a16:creationId xmlns:a16="http://schemas.microsoft.com/office/drawing/2014/main" id="{A139516C-DE75-8F47-A584-8F076E5716F7}"/>
              </a:ext>
            </a:extLst>
          </p:cNvPr>
          <p:cNvSpPr txBox="1"/>
          <p:nvPr/>
        </p:nvSpPr>
        <p:spPr>
          <a:xfrm>
            <a:off x="11161657" y="1474644"/>
            <a:ext cx="775008" cy="220923"/>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Tree>
    <p:extLst>
      <p:ext uri="{BB962C8B-B14F-4D97-AF65-F5344CB8AC3E}">
        <p14:creationId xmlns:p14="http://schemas.microsoft.com/office/powerpoint/2010/main" val="3177332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CTA </a:t>
            </a:r>
            <a:r>
              <a:rPr lang="en-US" sz="2800" dirty="0" err="1"/>
              <a:t>Banner+Tagline</a:t>
            </a:r>
            <a:endParaRPr lang="en-US" sz="2800" dirty="0"/>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10953" cy="4393095"/>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6"/>
            </a:pPr>
            <a:r>
              <a:rPr lang="en-US" dirty="0"/>
              <a:t>This thin banner contains an important CTA, but is overpowered by the more prominent rotating Hero Image below it.</a:t>
            </a:r>
            <a:br>
              <a:rPr lang="en-US" dirty="0"/>
            </a:br>
            <a:br>
              <a:rPr lang="en-US" dirty="0"/>
            </a:br>
            <a:r>
              <a:rPr lang="en-US" dirty="0"/>
              <a:t>It doesn’t act as a good visual separator between the navigation and the page contents; it blends into the page too well.</a:t>
            </a:r>
            <a:br>
              <a:rPr lang="en-US" dirty="0"/>
            </a:br>
            <a:br>
              <a:rPr lang="en-US" dirty="0"/>
            </a:br>
            <a:r>
              <a:rPr lang="en-US" dirty="0"/>
              <a:t>The placement doesn’t match the flow of the other pages (which have a green banner above it).</a:t>
            </a:r>
            <a:br>
              <a:rPr lang="en-US" dirty="0"/>
            </a:br>
            <a:br>
              <a:rPr lang="en-US" dirty="0"/>
            </a:br>
            <a:endParaRPr lang="en-US" dirty="0"/>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14" name="Rectangle 13">
            <a:extLst>
              <a:ext uri="{FF2B5EF4-FFF2-40B4-BE49-F238E27FC236}">
                <a16:creationId xmlns:a16="http://schemas.microsoft.com/office/drawing/2014/main" id="{027B8281-EC90-604B-90A4-A6C6F34A0FB7}"/>
              </a:ext>
            </a:extLst>
          </p:cNvPr>
          <p:cNvSpPr/>
          <p:nvPr/>
        </p:nvSpPr>
        <p:spPr>
          <a:xfrm>
            <a:off x="5824329" y="1448181"/>
            <a:ext cx="5655367" cy="50783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9BD1BA6-1149-5049-946C-2E732FA2D2B9}"/>
              </a:ext>
            </a:extLst>
          </p:cNvPr>
          <p:cNvSpPr/>
          <p:nvPr/>
        </p:nvSpPr>
        <p:spPr>
          <a:xfrm>
            <a:off x="5824329" y="1438349"/>
            <a:ext cx="6289013" cy="507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AFAB07E-4C7F-6143-B772-BC23C2380FD0}"/>
              </a:ext>
            </a:extLst>
          </p:cNvPr>
          <p:cNvSpPr txBox="1"/>
          <p:nvPr/>
        </p:nvSpPr>
        <p:spPr>
          <a:xfrm>
            <a:off x="5821283" y="1477383"/>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23" name="TextBox 22">
            <a:extLst>
              <a:ext uri="{FF2B5EF4-FFF2-40B4-BE49-F238E27FC236}">
                <a16:creationId xmlns:a16="http://schemas.microsoft.com/office/drawing/2014/main" id="{FC2D8706-47A3-9842-B3B5-04F356A259E7}"/>
              </a:ext>
            </a:extLst>
          </p:cNvPr>
          <p:cNvSpPr txBox="1"/>
          <p:nvPr/>
        </p:nvSpPr>
        <p:spPr>
          <a:xfrm>
            <a:off x="700737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4" name="TextBox 23">
            <a:extLst>
              <a:ext uri="{FF2B5EF4-FFF2-40B4-BE49-F238E27FC236}">
                <a16:creationId xmlns:a16="http://schemas.microsoft.com/office/drawing/2014/main" id="{C8CC17BC-646E-D141-A7E0-B8CDA337E689}"/>
              </a:ext>
            </a:extLst>
          </p:cNvPr>
          <p:cNvSpPr txBox="1"/>
          <p:nvPr/>
        </p:nvSpPr>
        <p:spPr>
          <a:xfrm>
            <a:off x="789266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25" name="TextBox 24">
            <a:extLst>
              <a:ext uri="{FF2B5EF4-FFF2-40B4-BE49-F238E27FC236}">
                <a16:creationId xmlns:a16="http://schemas.microsoft.com/office/drawing/2014/main" id="{563E7E48-2014-E14B-B472-64D70B567800}"/>
              </a:ext>
            </a:extLst>
          </p:cNvPr>
          <p:cNvSpPr txBox="1"/>
          <p:nvPr/>
        </p:nvSpPr>
        <p:spPr>
          <a:xfrm>
            <a:off x="8777951" y="1477383"/>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26" name="TextBox 25">
            <a:extLst>
              <a:ext uri="{FF2B5EF4-FFF2-40B4-BE49-F238E27FC236}">
                <a16:creationId xmlns:a16="http://schemas.microsoft.com/office/drawing/2014/main" id="{88EA52B1-5789-D942-ABA0-865121522C71}"/>
              </a:ext>
            </a:extLst>
          </p:cNvPr>
          <p:cNvSpPr txBox="1"/>
          <p:nvPr/>
        </p:nvSpPr>
        <p:spPr>
          <a:xfrm>
            <a:off x="10105902" y="1477383"/>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CONTACT US</a:t>
            </a:r>
          </a:p>
        </p:txBody>
      </p:sp>
      <p:sp>
        <p:nvSpPr>
          <p:cNvPr id="27" name="TextBox 26">
            <a:extLst>
              <a:ext uri="{FF2B5EF4-FFF2-40B4-BE49-F238E27FC236}">
                <a16:creationId xmlns:a16="http://schemas.microsoft.com/office/drawing/2014/main" id="{D3B017DC-5E49-0F4E-9CAF-A3E8D17889BD}"/>
              </a:ext>
            </a:extLst>
          </p:cNvPr>
          <p:cNvSpPr txBox="1"/>
          <p:nvPr/>
        </p:nvSpPr>
        <p:spPr>
          <a:xfrm>
            <a:off x="11161657" y="1474644"/>
            <a:ext cx="775008" cy="220923"/>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
        <p:nvSpPr>
          <p:cNvPr id="10" name="Oval 9">
            <a:extLst>
              <a:ext uri="{FF2B5EF4-FFF2-40B4-BE49-F238E27FC236}">
                <a16:creationId xmlns:a16="http://schemas.microsoft.com/office/drawing/2014/main" id="{363D2A85-CC14-DF4F-9DA4-1866D5048580}"/>
              </a:ext>
            </a:extLst>
          </p:cNvPr>
          <p:cNvSpPr/>
          <p:nvPr/>
        </p:nvSpPr>
        <p:spPr>
          <a:xfrm>
            <a:off x="7953261" y="1663906"/>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6</a:t>
            </a:r>
          </a:p>
        </p:txBody>
      </p:sp>
    </p:spTree>
    <p:extLst>
      <p:ext uri="{BB962C8B-B14F-4D97-AF65-F5344CB8AC3E}">
        <p14:creationId xmlns:p14="http://schemas.microsoft.com/office/powerpoint/2010/main" val="2911608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Header</a:t>
            </a: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1311664"/>
            <a:ext cx="7551947" cy="4234672"/>
          </a:xfrm>
          <a:prstGeom prst="rect">
            <a:avLst/>
          </a:prstGeom>
        </p:spPr>
      </p:pic>
      <p:sp>
        <p:nvSpPr>
          <p:cNvPr id="23" name="TextBox 22">
            <a:extLst>
              <a:ext uri="{FF2B5EF4-FFF2-40B4-BE49-F238E27FC236}">
                <a16:creationId xmlns:a16="http://schemas.microsoft.com/office/drawing/2014/main" id="{B2DFC264-D84A-9A46-974A-57E277C94358}"/>
              </a:ext>
            </a:extLst>
          </p:cNvPr>
          <p:cNvSpPr txBox="1"/>
          <p:nvPr/>
        </p:nvSpPr>
        <p:spPr>
          <a:xfrm>
            <a:off x="444213" y="2185988"/>
            <a:ext cx="3610953" cy="4423534"/>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6"/>
            </a:pPr>
            <a:r>
              <a:rPr lang="en-US" sz="1600" dirty="0">
                <a:solidFill>
                  <a:schemeClr val="accent1">
                    <a:lumMod val="60000"/>
                    <a:lumOff val="40000"/>
                  </a:schemeClr>
                </a:solidFill>
              </a:rPr>
              <a:t>Use the same green banner on the other pages here on the homepage for a more consistent and familiar design.</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600" dirty="0">
                <a:solidFill>
                  <a:schemeClr val="accent1">
                    <a:lumMod val="60000"/>
                    <a:lumOff val="40000"/>
                  </a:schemeClr>
                </a:solidFill>
              </a:rPr>
              <a:t>Shorten your tagline to be more concise and easier to scan/read. Make it an actionable command, rather than a passive question:</a:t>
            </a:r>
            <a:br>
              <a:rPr lang="en-US" sz="1600" dirty="0">
                <a:solidFill>
                  <a:schemeClr val="accent1">
                    <a:lumMod val="60000"/>
                    <a:lumOff val="40000"/>
                  </a:schemeClr>
                </a:solidFill>
              </a:rPr>
            </a:br>
            <a:br>
              <a:rPr lang="en-US" sz="1600" dirty="0">
                <a:solidFill>
                  <a:schemeClr val="accent1">
                    <a:lumMod val="60000"/>
                    <a:lumOff val="40000"/>
                  </a:schemeClr>
                </a:solidFill>
              </a:rPr>
            </a:br>
            <a:r>
              <a:rPr lang="en-US" sz="1400" dirty="0">
                <a:solidFill>
                  <a:schemeClr val="accent1">
                    <a:lumMod val="60000"/>
                    <a:lumOff val="40000"/>
                  </a:schemeClr>
                </a:solidFill>
              </a:rPr>
              <a:t>”</a:t>
            </a:r>
            <a:r>
              <a:rPr lang="en-US" sz="1400" dirty="0"/>
              <a:t>Move forward with Apex Insurance Group!</a:t>
            </a:r>
            <a:r>
              <a:rPr lang="en-US" sz="1400" dirty="0">
                <a:solidFill>
                  <a:schemeClr val="accent1">
                    <a:lumMod val="60000"/>
                    <a:lumOff val="40000"/>
                  </a:schemeClr>
                </a:solidFill>
              </a:rPr>
              <a:t>” OR </a:t>
            </a:r>
            <a:br>
              <a:rPr lang="en-US" sz="1400" dirty="0">
                <a:solidFill>
                  <a:schemeClr val="accent1">
                    <a:lumMod val="60000"/>
                    <a:lumOff val="40000"/>
                  </a:schemeClr>
                </a:solidFill>
              </a:rPr>
            </a:br>
            <a:r>
              <a:rPr lang="en-US" sz="1400" dirty="0">
                <a:solidFill>
                  <a:schemeClr val="accent1">
                    <a:lumMod val="60000"/>
                    <a:lumOff val="40000"/>
                  </a:schemeClr>
                </a:solidFill>
              </a:rPr>
              <a:t>“</a:t>
            </a:r>
            <a:r>
              <a:rPr lang="en-US" sz="1400" dirty="0"/>
              <a:t>Launch your career forward with Apex Insurance Group</a:t>
            </a:r>
            <a:r>
              <a:rPr lang="en-US" sz="1400" dirty="0">
                <a:solidFill>
                  <a:schemeClr val="accent1">
                    <a:lumMod val="60000"/>
                    <a:lumOff val="40000"/>
                  </a:schemeClr>
                </a:solidFill>
              </a:rPr>
              <a:t>” OR </a:t>
            </a:r>
            <a:br>
              <a:rPr lang="en-US" sz="1400" dirty="0">
                <a:solidFill>
                  <a:schemeClr val="accent1">
                    <a:lumMod val="60000"/>
                    <a:lumOff val="40000"/>
                  </a:schemeClr>
                </a:solidFill>
              </a:rPr>
            </a:br>
            <a:r>
              <a:rPr lang="en-US" sz="1400" dirty="0">
                <a:solidFill>
                  <a:schemeClr val="accent1">
                    <a:lumMod val="60000"/>
                    <a:lumOff val="40000"/>
                  </a:schemeClr>
                </a:solidFill>
              </a:rPr>
              <a:t>“</a:t>
            </a:r>
            <a:r>
              <a:rPr lang="en-US" sz="1400" dirty="0"/>
              <a:t>Break away from the competition with Apex Insurance Group</a:t>
            </a:r>
            <a:r>
              <a:rPr lang="en-US" sz="1400" dirty="0">
                <a:solidFill>
                  <a:schemeClr val="accent1">
                    <a:lumMod val="60000"/>
                    <a:lumOff val="40000"/>
                  </a:schemeClr>
                </a:solidFill>
              </a:rPr>
              <a:t>” (or something that ties to your sprint lanes-theme)</a:t>
            </a:r>
          </a:p>
          <a:p>
            <a:pPr marL="342900" indent="-342900">
              <a:spcBef>
                <a:spcPct val="20000"/>
              </a:spcBef>
              <a:spcAft>
                <a:spcPts val="600"/>
              </a:spcAft>
              <a:buClr>
                <a:schemeClr val="accent1"/>
              </a:buClr>
              <a:buFont typeface="+mj-lt"/>
              <a:buAutoNum type="arabicPeriod" startAt="6"/>
            </a:pPr>
            <a:endParaRPr lang="en-US" sz="1600" dirty="0">
              <a:solidFill>
                <a:schemeClr val="accent1">
                  <a:lumMod val="60000"/>
                  <a:lumOff val="40000"/>
                </a:schemeClr>
              </a:solidFill>
            </a:endParaRPr>
          </a:p>
        </p:txBody>
      </p:sp>
      <p:sp>
        <p:nvSpPr>
          <p:cNvPr id="24" name="TextBox 23">
            <a:extLst>
              <a:ext uri="{FF2B5EF4-FFF2-40B4-BE49-F238E27FC236}">
                <a16:creationId xmlns:a16="http://schemas.microsoft.com/office/drawing/2014/main" id="{A15E059A-F583-3D4D-8102-211C1EFE3CA8}"/>
              </a:ext>
            </a:extLst>
          </p:cNvPr>
          <p:cNvSpPr txBox="1"/>
          <p:nvPr/>
        </p:nvSpPr>
        <p:spPr>
          <a:xfrm>
            <a:off x="447260" y="1586681"/>
            <a:ext cx="3747051" cy="369332"/>
          </a:xfrm>
          <a:prstGeom prst="rect">
            <a:avLst/>
          </a:prstGeom>
          <a:noFill/>
        </p:spPr>
        <p:txBody>
          <a:bodyPr wrap="square" rtlCol="0" anchor="ctr">
            <a:spAutoFit/>
          </a:bodyPr>
          <a:lstStyle/>
          <a:p>
            <a:r>
              <a:rPr lang="en-US" b="1" dirty="0">
                <a:solidFill>
                  <a:schemeClr val="accent1">
                    <a:lumMod val="60000"/>
                    <a:lumOff val="40000"/>
                  </a:schemeClr>
                </a:solidFill>
              </a:rPr>
              <a:t>SUGGESTED SOLUTION:</a:t>
            </a:r>
          </a:p>
        </p:txBody>
      </p:sp>
      <p:pic>
        <p:nvPicPr>
          <p:cNvPr id="6" name="Picture 5">
            <a:extLst>
              <a:ext uri="{FF2B5EF4-FFF2-40B4-BE49-F238E27FC236}">
                <a16:creationId xmlns:a16="http://schemas.microsoft.com/office/drawing/2014/main" id="{CAA204DC-44A0-7A4B-AB6A-A2D5825930D2}"/>
              </a:ext>
            </a:extLst>
          </p:cNvPr>
          <p:cNvPicPr>
            <a:picLocks noChangeAspect="1"/>
          </p:cNvPicPr>
          <p:nvPr/>
        </p:nvPicPr>
        <p:blipFill>
          <a:blip r:embed="rId3"/>
          <a:stretch>
            <a:fillRect/>
          </a:stretch>
        </p:blipFill>
        <p:spPr>
          <a:xfrm>
            <a:off x="4755980" y="1976015"/>
            <a:ext cx="7315200" cy="963830"/>
          </a:xfrm>
          <a:prstGeom prst="rect">
            <a:avLst/>
          </a:prstGeom>
        </p:spPr>
      </p:pic>
      <p:sp>
        <p:nvSpPr>
          <p:cNvPr id="20" name="Rectangle 19">
            <a:extLst>
              <a:ext uri="{FF2B5EF4-FFF2-40B4-BE49-F238E27FC236}">
                <a16:creationId xmlns:a16="http://schemas.microsoft.com/office/drawing/2014/main" id="{4F156BDD-39A5-254F-AD59-27DAB4C155C0}"/>
              </a:ext>
            </a:extLst>
          </p:cNvPr>
          <p:cNvSpPr/>
          <p:nvPr/>
        </p:nvSpPr>
        <p:spPr>
          <a:xfrm>
            <a:off x="10985310" y="1664612"/>
            <a:ext cx="1037877" cy="26397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D023C2A-57B4-CD4A-B86E-D954A35594EC}"/>
              </a:ext>
            </a:extLst>
          </p:cNvPr>
          <p:cNvSpPr txBox="1"/>
          <p:nvPr/>
        </p:nvSpPr>
        <p:spPr>
          <a:xfrm>
            <a:off x="5880953" y="2077221"/>
            <a:ext cx="506404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Break away from the competition with Apex Insurance Group!</a:t>
            </a:r>
          </a:p>
        </p:txBody>
      </p:sp>
      <p:pic>
        <p:nvPicPr>
          <p:cNvPr id="9" name="Picture 8" descr="Logo&#10;&#10;Description automatically generated">
            <a:extLst>
              <a:ext uri="{FF2B5EF4-FFF2-40B4-BE49-F238E27FC236}">
                <a16:creationId xmlns:a16="http://schemas.microsoft.com/office/drawing/2014/main" id="{125576DD-9EE5-6B45-B440-9FA56D56FD68}"/>
              </a:ext>
            </a:extLst>
          </p:cNvPr>
          <p:cNvPicPr>
            <a:picLocks noChangeAspect="1"/>
          </p:cNvPicPr>
          <p:nvPr/>
        </p:nvPicPr>
        <p:blipFill>
          <a:blip r:embed="rId4"/>
          <a:stretch>
            <a:fillRect/>
          </a:stretch>
        </p:blipFill>
        <p:spPr>
          <a:xfrm>
            <a:off x="7678729" y="2430916"/>
            <a:ext cx="1273097" cy="378269"/>
          </a:xfrm>
          <a:prstGeom prst="rect">
            <a:avLst/>
          </a:prstGeom>
        </p:spPr>
      </p:pic>
      <p:sp>
        <p:nvSpPr>
          <p:cNvPr id="25" name="Rectangle 24">
            <a:extLst>
              <a:ext uri="{FF2B5EF4-FFF2-40B4-BE49-F238E27FC236}">
                <a16:creationId xmlns:a16="http://schemas.microsoft.com/office/drawing/2014/main" id="{A029175C-9075-A047-BCDC-8E9AE1CAD824}"/>
              </a:ext>
            </a:extLst>
          </p:cNvPr>
          <p:cNvSpPr/>
          <p:nvPr/>
        </p:nvSpPr>
        <p:spPr>
          <a:xfrm>
            <a:off x="5824329" y="1438349"/>
            <a:ext cx="6289013" cy="507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00692DA-4B89-9843-A1F9-F4EDC4A22CF5}"/>
              </a:ext>
            </a:extLst>
          </p:cNvPr>
          <p:cNvSpPr txBox="1"/>
          <p:nvPr/>
        </p:nvSpPr>
        <p:spPr>
          <a:xfrm>
            <a:off x="5821283" y="1477383"/>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27" name="TextBox 26">
            <a:extLst>
              <a:ext uri="{FF2B5EF4-FFF2-40B4-BE49-F238E27FC236}">
                <a16:creationId xmlns:a16="http://schemas.microsoft.com/office/drawing/2014/main" id="{30410C6F-C93F-024C-A9D5-4A1CE45709A4}"/>
              </a:ext>
            </a:extLst>
          </p:cNvPr>
          <p:cNvSpPr txBox="1"/>
          <p:nvPr/>
        </p:nvSpPr>
        <p:spPr>
          <a:xfrm>
            <a:off x="700737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8" name="TextBox 27">
            <a:extLst>
              <a:ext uri="{FF2B5EF4-FFF2-40B4-BE49-F238E27FC236}">
                <a16:creationId xmlns:a16="http://schemas.microsoft.com/office/drawing/2014/main" id="{16EB06D0-C9FA-EA4B-B379-83A28812FEF7}"/>
              </a:ext>
            </a:extLst>
          </p:cNvPr>
          <p:cNvSpPr txBox="1"/>
          <p:nvPr/>
        </p:nvSpPr>
        <p:spPr>
          <a:xfrm>
            <a:off x="7892661" y="1477383"/>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30" name="TextBox 29">
            <a:extLst>
              <a:ext uri="{FF2B5EF4-FFF2-40B4-BE49-F238E27FC236}">
                <a16:creationId xmlns:a16="http://schemas.microsoft.com/office/drawing/2014/main" id="{9241529D-1A06-E642-9BF7-507E062C2540}"/>
              </a:ext>
            </a:extLst>
          </p:cNvPr>
          <p:cNvSpPr txBox="1"/>
          <p:nvPr/>
        </p:nvSpPr>
        <p:spPr>
          <a:xfrm>
            <a:off x="8777951" y="1477383"/>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32" name="TextBox 31">
            <a:extLst>
              <a:ext uri="{FF2B5EF4-FFF2-40B4-BE49-F238E27FC236}">
                <a16:creationId xmlns:a16="http://schemas.microsoft.com/office/drawing/2014/main" id="{F32ACEC7-7C83-A940-B1EE-81C3A6EA4C3A}"/>
              </a:ext>
            </a:extLst>
          </p:cNvPr>
          <p:cNvSpPr txBox="1"/>
          <p:nvPr/>
        </p:nvSpPr>
        <p:spPr>
          <a:xfrm>
            <a:off x="10105902" y="1477383"/>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CONTACT US</a:t>
            </a:r>
          </a:p>
        </p:txBody>
      </p:sp>
      <p:sp>
        <p:nvSpPr>
          <p:cNvPr id="34" name="TextBox 33">
            <a:extLst>
              <a:ext uri="{FF2B5EF4-FFF2-40B4-BE49-F238E27FC236}">
                <a16:creationId xmlns:a16="http://schemas.microsoft.com/office/drawing/2014/main" id="{DF4BB6B0-4B92-3A44-B8F8-DC4C42F43A6F}"/>
              </a:ext>
            </a:extLst>
          </p:cNvPr>
          <p:cNvSpPr txBox="1"/>
          <p:nvPr/>
        </p:nvSpPr>
        <p:spPr>
          <a:xfrm>
            <a:off x="11161657" y="1474644"/>
            <a:ext cx="775008" cy="220923"/>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Tree>
    <p:extLst>
      <p:ext uri="{BB962C8B-B14F-4D97-AF65-F5344CB8AC3E}">
        <p14:creationId xmlns:p14="http://schemas.microsoft.com/office/powerpoint/2010/main" val="2990815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Hero Image</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10953" cy="4393095"/>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7"/>
            </a:pPr>
            <a:r>
              <a:rPr lang="en-US" dirty="0"/>
              <a:t>The fonts used in the text overlays are hard to read.</a:t>
            </a:r>
            <a:br>
              <a:rPr lang="en-US" dirty="0"/>
            </a:br>
            <a:br>
              <a:rPr lang="en-US" dirty="0"/>
            </a:br>
            <a:r>
              <a:rPr lang="en-US" dirty="0"/>
              <a:t>An all-caps headline is fine, but all the text is the same height/size and thickness, so it’s hard to differentiate the headline from the content under it.</a:t>
            </a:r>
            <a:br>
              <a:rPr lang="en-US" dirty="0"/>
            </a:br>
            <a:br>
              <a:rPr lang="en-US" dirty="0"/>
            </a:br>
            <a:r>
              <a:rPr lang="en-US" dirty="0"/>
              <a:t>Words with initial capital letters are harder to read than sentence-case text.</a:t>
            </a:r>
            <a:br>
              <a:rPr lang="en-US" dirty="0"/>
            </a:br>
            <a:endParaRPr lang="en-US" sz="1600" dirty="0">
              <a:solidFill>
                <a:schemeClr val="accent1">
                  <a:lumMod val="60000"/>
                  <a:lumOff val="40000"/>
                </a:schemeClr>
              </a:solidFill>
            </a:endParaRP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770889"/>
            <a:ext cx="7551947" cy="4234672"/>
          </a:xfrm>
          <a:prstGeom prst="rect">
            <a:avLst/>
          </a:prstGeom>
        </p:spPr>
      </p:pic>
      <p:sp>
        <p:nvSpPr>
          <p:cNvPr id="10" name="Oval 9">
            <a:extLst>
              <a:ext uri="{FF2B5EF4-FFF2-40B4-BE49-F238E27FC236}">
                <a16:creationId xmlns:a16="http://schemas.microsoft.com/office/drawing/2014/main" id="{363D2A85-CC14-DF4F-9DA4-1866D5048580}"/>
              </a:ext>
            </a:extLst>
          </p:cNvPr>
          <p:cNvSpPr/>
          <p:nvPr/>
        </p:nvSpPr>
        <p:spPr>
          <a:xfrm>
            <a:off x="8114292" y="2431984"/>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7</a:t>
            </a:r>
          </a:p>
        </p:txBody>
      </p:sp>
      <p:pic>
        <p:nvPicPr>
          <p:cNvPr id="20" name="Picture 19">
            <a:extLst>
              <a:ext uri="{FF2B5EF4-FFF2-40B4-BE49-F238E27FC236}">
                <a16:creationId xmlns:a16="http://schemas.microsoft.com/office/drawing/2014/main" id="{C01ECCB1-C0EC-8845-894B-3A19C2D953C5}"/>
              </a:ext>
            </a:extLst>
          </p:cNvPr>
          <p:cNvPicPr>
            <a:picLocks noChangeAspect="1"/>
          </p:cNvPicPr>
          <p:nvPr/>
        </p:nvPicPr>
        <p:blipFill>
          <a:blip r:embed="rId3"/>
          <a:stretch>
            <a:fillRect/>
          </a:stretch>
        </p:blipFill>
        <p:spPr>
          <a:xfrm>
            <a:off x="4755980" y="1437809"/>
            <a:ext cx="7315200" cy="963830"/>
          </a:xfrm>
          <a:prstGeom prst="rect">
            <a:avLst/>
          </a:prstGeom>
        </p:spPr>
      </p:pic>
      <p:sp>
        <p:nvSpPr>
          <p:cNvPr id="21" name="TextBox 20">
            <a:extLst>
              <a:ext uri="{FF2B5EF4-FFF2-40B4-BE49-F238E27FC236}">
                <a16:creationId xmlns:a16="http://schemas.microsoft.com/office/drawing/2014/main" id="{97BAB50F-528F-134D-BEA9-9769C3F27163}"/>
              </a:ext>
            </a:extLst>
          </p:cNvPr>
          <p:cNvSpPr txBox="1"/>
          <p:nvPr/>
        </p:nvSpPr>
        <p:spPr>
          <a:xfrm>
            <a:off x="5880953" y="1539015"/>
            <a:ext cx="506404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Break away from the competition with Apex Insurance Group!</a:t>
            </a:r>
          </a:p>
        </p:txBody>
      </p:sp>
      <p:pic>
        <p:nvPicPr>
          <p:cNvPr id="22" name="Picture 21" descr="Logo&#10;&#10;Description automatically generated">
            <a:extLst>
              <a:ext uri="{FF2B5EF4-FFF2-40B4-BE49-F238E27FC236}">
                <a16:creationId xmlns:a16="http://schemas.microsoft.com/office/drawing/2014/main" id="{BDC15348-E2F7-BB4C-97C6-C236057B0707}"/>
              </a:ext>
            </a:extLst>
          </p:cNvPr>
          <p:cNvPicPr>
            <a:picLocks noChangeAspect="1"/>
          </p:cNvPicPr>
          <p:nvPr/>
        </p:nvPicPr>
        <p:blipFill>
          <a:blip r:embed="rId4"/>
          <a:stretch>
            <a:fillRect/>
          </a:stretch>
        </p:blipFill>
        <p:spPr>
          <a:xfrm>
            <a:off x="7678729" y="1892710"/>
            <a:ext cx="1273097" cy="378269"/>
          </a:xfrm>
          <a:prstGeom prst="rect">
            <a:avLst/>
          </a:prstGeom>
        </p:spPr>
      </p:pic>
      <p:sp>
        <p:nvSpPr>
          <p:cNvPr id="23" name="Rectangle 22">
            <a:extLst>
              <a:ext uri="{FF2B5EF4-FFF2-40B4-BE49-F238E27FC236}">
                <a16:creationId xmlns:a16="http://schemas.microsoft.com/office/drawing/2014/main" id="{7FC50892-5C60-4345-82DA-308732936E00}"/>
              </a:ext>
            </a:extLst>
          </p:cNvPr>
          <p:cNvSpPr/>
          <p:nvPr/>
        </p:nvSpPr>
        <p:spPr>
          <a:xfrm>
            <a:off x="5824329" y="900143"/>
            <a:ext cx="6289013" cy="507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2C20D0F0-7546-C047-B316-A927772DA9AF}"/>
              </a:ext>
            </a:extLst>
          </p:cNvPr>
          <p:cNvSpPr txBox="1"/>
          <p:nvPr/>
        </p:nvSpPr>
        <p:spPr>
          <a:xfrm>
            <a:off x="5821283" y="939177"/>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25" name="TextBox 24">
            <a:extLst>
              <a:ext uri="{FF2B5EF4-FFF2-40B4-BE49-F238E27FC236}">
                <a16:creationId xmlns:a16="http://schemas.microsoft.com/office/drawing/2014/main" id="{91CFD344-B601-A24B-A608-7C98036A769B}"/>
              </a:ext>
            </a:extLst>
          </p:cNvPr>
          <p:cNvSpPr txBox="1"/>
          <p:nvPr/>
        </p:nvSpPr>
        <p:spPr>
          <a:xfrm>
            <a:off x="7007371" y="939177"/>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6" name="TextBox 25">
            <a:extLst>
              <a:ext uri="{FF2B5EF4-FFF2-40B4-BE49-F238E27FC236}">
                <a16:creationId xmlns:a16="http://schemas.microsoft.com/office/drawing/2014/main" id="{828436E0-9A93-7540-8E2A-31C6146AF608}"/>
              </a:ext>
            </a:extLst>
          </p:cNvPr>
          <p:cNvSpPr txBox="1"/>
          <p:nvPr/>
        </p:nvSpPr>
        <p:spPr>
          <a:xfrm>
            <a:off x="7892661" y="939177"/>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27" name="TextBox 26">
            <a:extLst>
              <a:ext uri="{FF2B5EF4-FFF2-40B4-BE49-F238E27FC236}">
                <a16:creationId xmlns:a16="http://schemas.microsoft.com/office/drawing/2014/main" id="{4FE5543E-2615-C840-80D1-4B885FCDEB77}"/>
              </a:ext>
            </a:extLst>
          </p:cNvPr>
          <p:cNvSpPr txBox="1"/>
          <p:nvPr/>
        </p:nvSpPr>
        <p:spPr>
          <a:xfrm>
            <a:off x="8777951" y="939177"/>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28" name="TextBox 27">
            <a:extLst>
              <a:ext uri="{FF2B5EF4-FFF2-40B4-BE49-F238E27FC236}">
                <a16:creationId xmlns:a16="http://schemas.microsoft.com/office/drawing/2014/main" id="{2AD16DD7-44A4-5E46-BE9B-9650B211D421}"/>
              </a:ext>
            </a:extLst>
          </p:cNvPr>
          <p:cNvSpPr txBox="1"/>
          <p:nvPr/>
        </p:nvSpPr>
        <p:spPr>
          <a:xfrm>
            <a:off x="10105902" y="939177"/>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CONTACT US</a:t>
            </a:r>
          </a:p>
        </p:txBody>
      </p:sp>
      <p:sp>
        <p:nvSpPr>
          <p:cNvPr id="30" name="TextBox 29">
            <a:extLst>
              <a:ext uri="{FF2B5EF4-FFF2-40B4-BE49-F238E27FC236}">
                <a16:creationId xmlns:a16="http://schemas.microsoft.com/office/drawing/2014/main" id="{4B6EA8D2-5769-CE46-B320-735CEF38C36C}"/>
              </a:ext>
            </a:extLst>
          </p:cNvPr>
          <p:cNvSpPr txBox="1"/>
          <p:nvPr/>
        </p:nvSpPr>
        <p:spPr>
          <a:xfrm>
            <a:off x="11161657" y="936438"/>
            <a:ext cx="775008" cy="220923"/>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Tree>
    <p:extLst>
      <p:ext uri="{BB962C8B-B14F-4D97-AF65-F5344CB8AC3E}">
        <p14:creationId xmlns:p14="http://schemas.microsoft.com/office/powerpoint/2010/main" val="2719967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Homepage: </a:t>
            </a:r>
            <a:br>
              <a:rPr lang="en-US" sz="3200" dirty="0"/>
            </a:br>
            <a:r>
              <a:rPr lang="en-US" sz="2800" dirty="0"/>
              <a:t>Hero Image</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10953" cy="4393095"/>
          </a:xfrm>
          <a:prstGeom prst="rect">
            <a:avLst/>
          </a:prstGeom>
        </p:spPr>
        <p:txBody>
          <a:bodyPr vert="horz" lIns="91440" tIns="45720" rIns="91440" bIns="45720" rtlCol="0" anchor="t">
            <a:noAutofit/>
          </a:bodyPr>
          <a:lstStyle/>
          <a:p>
            <a:pPr marL="342900" indent="-342900">
              <a:spcBef>
                <a:spcPct val="20000"/>
              </a:spcBef>
              <a:spcAft>
                <a:spcPts val="600"/>
              </a:spcAft>
              <a:buClr>
                <a:schemeClr val="accent1"/>
              </a:buClr>
              <a:buFont typeface="+mj-lt"/>
              <a:buAutoNum type="arabicPeriod" startAt="7"/>
            </a:pPr>
            <a:r>
              <a:rPr lang="en-US" dirty="0">
                <a:solidFill>
                  <a:schemeClr val="accent1">
                    <a:lumMod val="60000"/>
                    <a:lumOff val="40000"/>
                  </a:schemeClr>
                </a:solidFill>
              </a:rPr>
              <a:t>Use font hierarchy in your text overlays to draw viewers into reading the content (and make it easier for them to digest the info).</a:t>
            </a:r>
            <a:br>
              <a:rPr lang="en-US" dirty="0">
                <a:solidFill>
                  <a:schemeClr val="accent1">
                    <a:lumMod val="60000"/>
                    <a:lumOff val="40000"/>
                  </a:schemeClr>
                </a:solidFill>
              </a:rPr>
            </a:br>
            <a:br>
              <a:rPr lang="en-US" dirty="0"/>
            </a:br>
            <a:r>
              <a:rPr lang="en-US" dirty="0">
                <a:solidFill>
                  <a:schemeClr val="accent1">
                    <a:lumMod val="60000"/>
                    <a:lumOff val="40000"/>
                  </a:schemeClr>
                </a:solidFill>
              </a:rPr>
              <a:t>• Larger, bolder headline</a:t>
            </a:r>
            <a:br>
              <a:rPr lang="en-US" dirty="0">
                <a:solidFill>
                  <a:schemeClr val="accent1">
                    <a:lumMod val="60000"/>
                    <a:lumOff val="40000"/>
                  </a:schemeClr>
                </a:solidFill>
              </a:rPr>
            </a:br>
            <a:r>
              <a:rPr lang="en-US" dirty="0">
                <a:solidFill>
                  <a:schemeClr val="accent1">
                    <a:lumMod val="60000"/>
                    <a:lumOff val="40000"/>
                  </a:schemeClr>
                </a:solidFill>
              </a:rPr>
              <a:t>• Smaller, thinner content</a:t>
            </a:r>
            <a:br>
              <a:rPr lang="en-US" dirty="0">
                <a:solidFill>
                  <a:schemeClr val="accent1">
                    <a:lumMod val="60000"/>
                    <a:lumOff val="40000"/>
                  </a:schemeClr>
                </a:solidFill>
              </a:rPr>
            </a:br>
            <a:r>
              <a:rPr lang="en-US" dirty="0">
                <a:solidFill>
                  <a:schemeClr val="accent1">
                    <a:lumMod val="60000"/>
                    <a:lumOff val="40000"/>
                  </a:schemeClr>
                </a:solidFill>
              </a:rPr>
              <a:t>• Use sentence-case for content lines </a:t>
            </a:r>
            <a:r>
              <a:rPr lang="en-US" sz="1600" dirty="0">
                <a:solidFill>
                  <a:schemeClr val="accent1">
                    <a:lumMod val="60000"/>
                    <a:lumOff val="40000"/>
                  </a:schemeClr>
                </a:solidFill>
              </a:rPr>
              <a:t>(don’t capitalize the first letter of each word -- it makes it hard to read/scan, especially as it’s animating)</a:t>
            </a:r>
            <a:br>
              <a:rPr lang="en-US" sz="1600" dirty="0">
                <a:solidFill>
                  <a:schemeClr val="accent1">
                    <a:lumMod val="60000"/>
                    <a:lumOff val="40000"/>
                  </a:schemeClr>
                </a:solidFill>
              </a:rPr>
            </a:br>
            <a:endParaRPr lang="en-US" sz="1600" dirty="0">
              <a:solidFill>
                <a:schemeClr val="accent1">
                  <a:lumMod val="60000"/>
                  <a:lumOff val="40000"/>
                </a:schemeClr>
              </a:solidFill>
            </a:endParaRPr>
          </a:p>
        </p:txBody>
      </p:sp>
      <p:pic>
        <p:nvPicPr>
          <p:cNvPr id="11" name="Picture 10">
            <a:extLst>
              <a:ext uri="{FF2B5EF4-FFF2-40B4-BE49-F238E27FC236}">
                <a16:creationId xmlns:a16="http://schemas.microsoft.com/office/drawing/2014/main" id="{FA1D2240-31C2-9F4A-AB35-C7C7449F3B12}"/>
              </a:ext>
            </a:extLst>
          </p:cNvPr>
          <p:cNvPicPr>
            <a:picLocks noChangeAspect="1"/>
          </p:cNvPicPr>
          <p:nvPr/>
        </p:nvPicPr>
        <p:blipFill rotWithShape="1">
          <a:blip r:embed="rId2"/>
          <a:srcRect l="17207" r="17013" b="89976"/>
          <a:stretch/>
        </p:blipFill>
        <p:spPr>
          <a:xfrm>
            <a:off x="4637005" y="770889"/>
            <a:ext cx="7551947" cy="4234672"/>
          </a:xfrm>
          <a:prstGeom prst="rect">
            <a:avLst/>
          </a:prstGeom>
        </p:spPr>
      </p:pic>
      <p:pic>
        <p:nvPicPr>
          <p:cNvPr id="20" name="Picture 19">
            <a:extLst>
              <a:ext uri="{FF2B5EF4-FFF2-40B4-BE49-F238E27FC236}">
                <a16:creationId xmlns:a16="http://schemas.microsoft.com/office/drawing/2014/main" id="{C01ECCB1-C0EC-8845-894B-3A19C2D953C5}"/>
              </a:ext>
            </a:extLst>
          </p:cNvPr>
          <p:cNvPicPr>
            <a:picLocks noChangeAspect="1"/>
          </p:cNvPicPr>
          <p:nvPr/>
        </p:nvPicPr>
        <p:blipFill>
          <a:blip r:embed="rId3"/>
          <a:stretch>
            <a:fillRect/>
          </a:stretch>
        </p:blipFill>
        <p:spPr>
          <a:xfrm>
            <a:off x="4755980" y="1437809"/>
            <a:ext cx="7315200" cy="963830"/>
          </a:xfrm>
          <a:prstGeom prst="rect">
            <a:avLst/>
          </a:prstGeom>
        </p:spPr>
      </p:pic>
      <p:sp>
        <p:nvSpPr>
          <p:cNvPr id="21" name="TextBox 20">
            <a:extLst>
              <a:ext uri="{FF2B5EF4-FFF2-40B4-BE49-F238E27FC236}">
                <a16:creationId xmlns:a16="http://schemas.microsoft.com/office/drawing/2014/main" id="{97BAB50F-528F-134D-BEA9-9769C3F27163}"/>
              </a:ext>
            </a:extLst>
          </p:cNvPr>
          <p:cNvSpPr txBox="1"/>
          <p:nvPr/>
        </p:nvSpPr>
        <p:spPr>
          <a:xfrm>
            <a:off x="5880953" y="1539015"/>
            <a:ext cx="506404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Break away from the competition with Apex Insurance Group!</a:t>
            </a:r>
          </a:p>
        </p:txBody>
      </p:sp>
      <p:pic>
        <p:nvPicPr>
          <p:cNvPr id="22" name="Picture 21" descr="Logo&#10;&#10;Description automatically generated">
            <a:extLst>
              <a:ext uri="{FF2B5EF4-FFF2-40B4-BE49-F238E27FC236}">
                <a16:creationId xmlns:a16="http://schemas.microsoft.com/office/drawing/2014/main" id="{BDC15348-E2F7-BB4C-97C6-C236057B0707}"/>
              </a:ext>
            </a:extLst>
          </p:cNvPr>
          <p:cNvPicPr>
            <a:picLocks noChangeAspect="1"/>
          </p:cNvPicPr>
          <p:nvPr/>
        </p:nvPicPr>
        <p:blipFill>
          <a:blip r:embed="rId4"/>
          <a:stretch>
            <a:fillRect/>
          </a:stretch>
        </p:blipFill>
        <p:spPr>
          <a:xfrm>
            <a:off x="7678729" y="1892710"/>
            <a:ext cx="1273097" cy="378269"/>
          </a:xfrm>
          <a:prstGeom prst="rect">
            <a:avLst/>
          </a:prstGeom>
        </p:spPr>
      </p:pic>
      <p:sp>
        <p:nvSpPr>
          <p:cNvPr id="23" name="Rectangle 22">
            <a:extLst>
              <a:ext uri="{FF2B5EF4-FFF2-40B4-BE49-F238E27FC236}">
                <a16:creationId xmlns:a16="http://schemas.microsoft.com/office/drawing/2014/main" id="{7FC50892-5C60-4345-82DA-308732936E00}"/>
              </a:ext>
            </a:extLst>
          </p:cNvPr>
          <p:cNvSpPr/>
          <p:nvPr/>
        </p:nvSpPr>
        <p:spPr>
          <a:xfrm>
            <a:off x="5824329" y="900143"/>
            <a:ext cx="6289013" cy="507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2C20D0F0-7546-C047-B316-A927772DA9AF}"/>
              </a:ext>
            </a:extLst>
          </p:cNvPr>
          <p:cNvSpPr txBox="1"/>
          <p:nvPr/>
        </p:nvSpPr>
        <p:spPr>
          <a:xfrm>
            <a:off x="5821283" y="939177"/>
            <a:ext cx="1077598"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PICK YOUR LANE</a:t>
            </a:r>
          </a:p>
        </p:txBody>
      </p:sp>
      <p:sp>
        <p:nvSpPr>
          <p:cNvPr id="25" name="TextBox 24">
            <a:extLst>
              <a:ext uri="{FF2B5EF4-FFF2-40B4-BE49-F238E27FC236}">
                <a16:creationId xmlns:a16="http://schemas.microsoft.com/office/drawing/2014/main" id="{91CFD344-B601-A24B-A608-7C98036A769B}"/>
              </a:ext>
            </a:extLst>
          </p:cNvPr>
          <p:cNvSpPr txBox="1"/>
          <p:nvPr/>
        </p:nvSpPr>
        <p:spPr>
          <a:xfrm>
            <a:off x="7007371" y="939177"/>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ABOUT US</a:t>
            </a:r>
          </a:p>
        </p:txBody>
      </p:sp>
      <p:sp>
        <p:nvSpPr>
          <p:cNvPr id="26" name="TextBox 25">
            <a:extLst>
              <a:ext uri="{FF2B5EF4-FFF2-40B4-BE49-F238E27FC236}">
                <a16:creationId xmlns:a16="http://schemas.microsoft.com/office/drawing/2014/main" id="{828436E0-9A93-7540-8E2A-31C6146AF608}"/>
              </a:ext>
            </a:extLst>
          </p:cNvPr>
          <p:cNvSpPr txBox="1"/>
          <p:nvPr/>
        </p:nvSpPr>
        <p:spPr>
          <a:xfrm>
            <a:off x="7892661" y="939177"/>
            <a:ext cx="776800"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WEBINARS</a:t>
            </a:r>
          </a:p>
        </p:txBody>
      </p:sp>
      <p:sp>
        <p:nvSpPr>
          <p:cNvPr id="27" name="TextBox 26">
            <a:extLst>
              <a:ext uri="{FF2B5EF4-FFF2-40B4-BE49-F238E27FC236}">
                <a16:creationId xmlns:a16="http://schemas.microsoft.com/office/drawing/2014/main" id="{4FE5543E-2615-C840-80D1-4B885FCDEB77}"/>
              </a:ext>
            </a:extLst>
          </p:cNvPr>
          <p:cNvSpPr txBox="1"/>
          <p:nvPr/>
        </p:nvSpPr>
        <p:spPr>
          <a:xfrm>
            <a:off x="8777951" y="939177"/>
            <a:ext cx="1219461"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THE AGENTS EDGE</a:t>
            </a:r>
          </a:p>
        </p:txBody>
      </p:sp>
      <p:sp>
        <p:nvSpPr>
          <p:cNvPr id="28" name="TextBox 27">
            <a:extLst>
              <a:ext uri="{FF2B5EF4-FFF2-40B4-BE49-F238E27FC236}">
                <a16:creationId xmlns:a16="http://schemas.microsoft.com/office/drawing/2014/main" id="{2AD16DD7-44A4-5E46-BE9B-9650B211D421}"/>
              </a:ext>
            </a:extLst>
          </p:cNvPr>
          <p:cNvSpPr txBox="1"/>
          <p:nvPr/>
        </p:nvSpPr>
        <p:spPr>
          <a:xfrm>
            <a:off x="10105902" y="939177"/>
            <a:ext cx="947266" cy="215444"/>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CONTACT US</a:t>
            </a:r>
          </a:p>
        </p:txBody>
      </p:sp>
      <p:sp>
        <p:nvSpPr>
          <p:cNvPr id="30" name="TextBox 29">
            <a:extLst>
              <a:ext uri="{FF2B5EF4-FFF2-40B4-BE49-F238E27FC236}">
                <a16:creationId xmlns:a16="http://schemas.microsoft.com/office/drawing/2014/main" id="{4B6EA8D2-5769-CE46-B320-735CEF38C36C}"/>
              </a:ext>
            </a:extLst>
          </p:cNvPr>
          <p:cNvSpPr txBox="1"/>
          <p:nvPr/>
        </p:nvSpPr>
        <p:spPr>
          <a:xfrm>
            <a:off x="11161657" y="936438"/>
            <a:ext cx="775008" cy="220923"/>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LOG IN</a:t>
            </a:r>
          </a:p>
        </p:txBody>
      </p:sp>
      <p:sp>
        <p:nvSpPr>
          <p:cNvPr id="19" name="Rectangle 18">
            <a:extLst>
              <a:ext uri="{FF2B5EF4-FFF2-40B4-BE49-F238E27FC236}">
                <a16:creationId xmlns:a16="http://schemas.microsoft.com/office/drawing/2014/main" id="{B99E5767-A150-1A48-9E2E-93A23711C2B1}"/>
              </a:ext>
            </a:extLst>
          </p:cNvPr>
          <p:cNvSpPr/>
          <p:nvPr/>
        </p:nvSpPr>
        <p:spPr>
          <a:xfrm>
            <a:off x="5772800" y="2751844"/>
            <a:ext cx="5280357" cy="170546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4534934A-9A20-6249-B8CC-A8574EF0A67A}"/>
              </a:ext>
            </a:extLst>
          </p:cNvPr>
          <p:cNvSpPr txBox="1"/>
          <p:nvPr/>
        </p:nvSpPr>
        <p:spPr>
          <a:xfrm>
            <a:off x="7257688" y="2883120"/>
            <a:ext cx="2310581" cy="369332"/>
          </a:xfrm>
          <a:prstGeom prst="rect">
            <a:avLst/>
          </a:prstGeom>
          <a:noFill/>
        </p:spPr>
        <p:txBody>
          <a:bodyPr wrap="square" rtlCol="0">
            <a:spAutoFit/>
          </a:bodyPr>
          <a:lstStyle/>
          <a:p>
            <a:r>
              <a:rPr lang="en-US" b="1" dirty="0"/>
              <a:t>BUSINESS IN A BOX</a:t>
            </a:r>
          </a:p>
        </p:txBody>
      </p:sp>
      <p:sp>
        <p:nvSpPr>
          <p:cNvPr id="34" name="TextBox 33">
            <a:extLst>
              <a:ext uri="{FF2B5EF4-FFF2-40B4-BE49-F238E27FC236}">
                <a16:creationId xmlns:a16="http://schemas.microsoft.com/office/drawing/2014/main" id="{112FB0F0-4B78-9B40-BC92-ED6A0A692CAE}"/>
              </a:ext>
            </a:extLst>
          </p:cNvPr>
          <p:cNvSpPr txBox="1"/>
          <p:nvPr/>
        </p:nvSpPr>
        <p:spPr>
          <a:xfrm>
            <a:off x="6486509" y="3252452"/>
            <a:ext cx="3852939" cy="1020857"/>
          </a:xfrm>
          <a:prstGeom prst="rect">
            <a:avLst/>
          </a:prstGeom>
          <a:noFill/>
        </p:spPr>
        <p:txBody>
          <a:bodyPr wrap="square" rtlCol="0">
            <a:spAutoFit/>
          </a:bodyPr>
          <a:lstStyle/>
          <a:p>
            <a:pPr algn="ctr">
              <a:lnSpc>
                <a:spcPct val="150000"/>
              </a:lnSpc>
            </a:pPr>
            <a:r>
              <a:rPr lang="en-US" sz="1400" dirty="0"/>
              <a:t>Open 24/7</a:t>
            </a:r>
          </a:p>
          <a:p>
            <a:pPr algn="ctr">
              <a:lnSpc>
                <a:spcPct val="150000"/>
              </a:lnSpc>
            </a:pPr>
            <a:r>
              <a:rPr lang="en-US" sz="1400" dirty="0"/>
              <a:t>I could sell this in my sleep – Just did!</a:t>
            </a:r>
          </a:p>
          <a:p>
            <a:pPr algn="ctr">
              <a:lnSpc>
                <a:spcPct val="150000"/>
              </a:lnSpc>
            </a:pPr>
            <a:r>
              <a:rPr lang="en-US" sz="1400" dirty="0"/>
              <a:t>Your office on every device</a:t>
            </a:r>
          </a:p>
        </p:txBody>
      </p:sp>
      <p:sp>
        <p:nvSpPr>
          <p:cNvPr id="10" name="Oval 9">
            <a:extLst>
              <a:ext uri="{FF2B5EF4-FFF2-40B4-BE49-F238E27FC236}">
                <a16:creationId xmlns:a16="http://schemas.microsoft.com/office/drawing/2014/main" id="{363D2A85-CC14-DF4F-9DA4-1866D5048580}"/>
              </a:ext>
            </a:extLst>
          </p:cNvPr>
          <p:cNvSpPr/>
          <p:nvPr/>
        </p:nvSpPr>
        <p:spPr>
          <a:xfrm>
            <a:off x="8114292" y="2431984"/>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7</a:t>
            </a:r>
          </a:p>
        </p:txBody>
      </p:sp>
    </p:spTree>
    <p:extLst>
      <p:ext uri="{BB962C8B-B14F-4D97-AF65-F5344CB8AC3E}">
        <p14:creationId xmlns:p14="http://schemas.microsoft.com/office/powerpoint/2010/main" val="14707402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docProps/app.xml><?xml version="1.0" encoding="utf-8"?>
<Properties xmlns="http://schemas.openxmlformats.org/officeDocument/2006/extended-properties" xmlns:vt="http://schemas.openxmlformats.org/officeDocument/2006/docPropsVTypes">
  <Template>{DB3C142A-953C-FF47-B8A7-2AF822A5EECE}tf10001121_mac</Template>
  <TotalTime>6882</TotalTime>
  <Words>1120</Words>
  <Application>Microsoft Macintosh PowerPoint</Application>
  <PresentationFormat>Widescreen</PresentationFormat>
  <Paragraphs>122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2</vt:lpstr>
      <vt:lpstr>Quotable</vt:lpstr>
      <vt:lpstr>APEX UX Review</vt:lpstr>
      <vt:lpstr>Homepage: Analysis Overview</vt:lpstr>
      <vt:lpstr>Homepage: Header-Main Nav</vt:lpstr>
      <vt:lpstr>Homepage: Header-Main Nav</vt:lpstr>
      <vt:lpstr>Homepage: Alternative Tabs</vt:lpstr>
      <vt:lpstr>Homepage: Header-Cell Icon</vt:lpstr>
      <vt:lpstr>Homepage: Header-Cell Icon</vt:lpstr>
      <vt:lpstr>Homepage:  Social Media Icons</vt:lpstr>
      <vt:lpstr>Homepage:  CTAs</vt:lpstr>
      <vt:lpstr>Homepage:  CTA Banner+Tagline</vt:lpstr>
      <vt:lpstr>Homepage: Header</vt:lpstr>
      <vt:lpstr>Homepage:  Hero Image</vt:lpstr>
      <vt:lpstr>Homepage:  Hero Image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APEX UX Review</dc:title>
  <dc:creator>jodi@keeneyedesign.com</dc:creator>
  <cp:lastModifiedBy>jodi@keeneyedesign.com</cp:lastModifiedBy>
  <cp:revision>43</cp:revision>
  <dcterms:created xsi:type="dcterms:W3CDTF">2021-06-04T22:39:04Z</dcterms:created>
  <dcterms:modified xsi:type="dcterms:W3CDTF">2021-06-09T17:21:27Z</dcterms:modified>
</cp:coreProperties>
</file>